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3" r:id="rId4"/>
  </p:sldMasterIdLst>
  <p:notesMasterIdLst>
    <p:notesMasterId r:id="rId38"/>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89" r:id="rId26"/>
    <p:sldId id="278" r:id="rId27"/>
    <p:sldId id="290" r:id="rId28"/>
    <p:sldId id="280" r:id="rId29"/>
    <p:sldId id="281" r:id="rId30"/>
    <p:sldId id="282" r:id="rId31"/>
    <p:sldId id="283" r:id="rId32"/>
    <p:sldId id="284" r:id="rId33"/>
    <p:sldId id="285" r:id="rId34"/>
    <p:sldId id="286" r:id="rId35"/>
    <p:sldId id="287" r:id="rId36"/>
    <p:sldId id="288" r:id="rId37"/>
  </p:sldIdLst>
  <p:sldSz cx="12192000" cy="6858000"/>
  <p:notesSz cx="7315200" cy="96012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816">
          <p15:clr>
            <a:srgbClr val="A4A3A4"/>
          </p15:clr>
        </p15:guide>
        <p15:guide id="2" pos="1280">
          <p15:clr>
            <a:srgbClr val="A4A3A4"/>
          </p15:clr>
        </p15:guide>
      </p15:sldGuideLst>
    </p:ext>
    <p:ext uri="{2D200454-40CA-4A62-9FC3-DE9A4176ACB9}">
      <p15:notesGuideLst xmlns:p15="http://schemas.microsoft.com/office/powerpoint/2012/main">
        <p15:guide id="1" orient="horz" pos="3024" userDrawn="1">
          <p15:clr>
            <a:srgbClr val="A4A3A4"/>
          </p15:clr>
        </p15:guide>
        <p15:guide id="2" pos="230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5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1EF7544-0DA1-4A6F-9AA4-2FF208497F7D}" v="1" dt="2025-11-21T20:25:46.980"/>
  </p1510:revLst>
</p1510:revInfo>
</file>

<file path=ppt/tableStyles.xml><?xml version="1.0" encoding="utf-8"?>
<a:tblStyleLst xmlns:a="http://schemas.openxmlformats.org/drawingml/2006/main" def="{3B8B58D9-1B5C-4AC3-BA9F-A7EB55BD13AB}">
  <a:tblStyle styleId="{3B8B58D9-1B5C-4AC3-BA9F-A7EB55BD13AB}"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B92D6AE4-71B0-402B-8519-745D25F385AB}" styleName="Table_1">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0161" autoAdjust="0"/>
    <p:restoredTop sz="42918" autoAdjust="0"/>
  </p:normalViewPr>
  <p:slideViewPr>
    <p:cSldViewPr snapToGrid="0">
      <p:cViewPr varScale="1">
        <p:scale>
          <a:sx n="44" d="100"/>
          <a:sy n="44" d="100"/>
        </p:scale>
        <p:origin x="2274" y="30"/>
      </p:cViewPr>
      <p:guideLst>
        <p:guide orient="horz" pos="816"/>
        <p:guide pos="12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microsoft.com/office/2016/11/relationships/changesInfo" Target="changesInfos/changesInfo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skerville, Kristin (CDC/GHC/DGHP)" userId="e5846ad4-249e-4a35-baa4-77ba58151c68" providerId="ADAL" clId="{613EFEC5-BEAB-4681-8F18-22D7E4BC25F2}"/>
    <pc:docChg chg="modSld modNotesMaster">
      <pc:chgData name="Baskerville, Kristin (CDC/GHC/DGHP)" userId="e5846ad4-249e-4a35-baa4-77ba58151c68" providerId="ADAL" clId="{613EFEC5-BEAB-4681-8F18-22D7E4BC25F2}" dt="2025-11-21T20:25:46.967" v="5"/>
      <pc:docMkLst>
        <pc:docMk/>
      </pc:docMkLst>
      <pc:sldChg chg="modSp mod modNotes">
        <pc:chgData name="Baskerville, Kristin (CDC/GHC/DGHP)" userId="e5846ad4-249e-4a35-baa4-77ba58151c68" providerId="ADAL" clId="{613EFEC5-BEAB-4681-8F18-22D7E4BC25F2}" dt="2025-11-21T20:25:46.967" v="5"/>
        <pc:sldMkLst>
          <pc:docMk/>
          <pc:sldMk cId="0" sldId="256"/>
        </pc:sldMkLst>
        <pc:spChg chg="mod">
          <ac:chgData name="Baskerville, Kristin (CDC/GHC/DGHP)" userId="e5846ad4-249e-4a35-baa4-77ba58151c68" providerId="ADAL" clId="{613EFEC5-BEAB-4681-8F18-22D7E4BC25F2}" dt="2025-11-20T19:00:12.930" v="4" actId="1035"/>
          <ac:spMkLst>
            <pc:docMk/>
            <pc:sldMk cId="0" sldId="256"/>
            <ac:spMk id="287" creationId="{00000000-0000-0000-0000-000000000000}"/>
          </ac:spMkLst>
        </pc:spChg>
      </pc:sldChg>
      <pc:sldChg chg="modNotes">
        <pc:chgData name="Baskerville, Kristin (CDC/GHC/DGHP)" userId="e5846ad4-249e-4a35-baa4-77ba58151c68" providerId="ADAL" clId="{613EFEC5-BEAB-4681-8F18-22D7E4BC25F2}" dt="2025-11-21T20:25:46.967" v="5"/>
        <pc:sldMkLst>
          <pc:docMk/>
          <pc:sldMk cId="0" sldId="257"/>
        </pc:sldMkLst>
      </pc:sldChg>
      <pc:sldChg chg="modNotes">
        <pc:chgData name="Baskerville, Kristin (CDC/GHC/DGHP)" userId="e5846ad4-249e-4a35-baa4-77ba58151c68" providerId="ADAL" clId="{613EFEC5-BEAB-4681-8F18-22D7E4BC25F2}" dt="2025-11-21T20:25:46.967" v="5"/>
        <pc:sldMkLst>
          <pc:docMk/>
          <pc:sldMk cId="0" sldId="258"/>
        </pc:sldMkLst>
      </pc:sldChg>
      <pc:sldChg chg="modNotes">
        <pc:chgData name="Baskerville, Kristin (CDC/GHC/DGHP)" userId="e5846ad4-249e-4a35-baa4-77ba58151c68" providerId="ADAL" clId="{613EFEC5-BEAB-4681-8F18-22D7E4BC25F2}" dt="2025-11-21T20:25:46.967" v="5"/>
        <pc:sldMkLst>
          <pc:docMk/>
          <pc:sldMk cId="0" sldId="259"/>
        </pc:sldMkLst>
      </pc:sldChg>
      <pc:sldChg chg="modNotes">
        <pc:chgData name="Baskerville, Kristin (CDC/GHC/DGHP)" userId="e5846ad4-249e-4a35-baa4-77ba58151c68" providerId="ADAL" clId="{613EFEC5-BEAB-4681-8F18-22D7E4BC25F2}" dt="2025-11-21T20:25:46.967" v="5"/>
        <pc:sldMkLst>
          <pc:docMk/>
          <pc:sldMk cId="0" sldId="260"/>
        </pc:sldMkLst>
      </pc:sldChg>
      <pc:sldChg chg="modNotes">
        <pc:chgData name="Baskerville, Kristin (CDC/GHC/DGHP)" userId="e5846ad4-249e-4a35-baa4-77ba58151c68" providerId="ADAL" clId="{613EFEC5-BEAB-4681-8F18-22D7E4BC25F2}" dt="2025-11-21T20:25:46.967" v="5"/>
        <pc:sldMkLst>
          <pc:docMk/>
          <pc:sldMk cId="0" sldId="261"/>
        </pc:sldMkLst>
      </pc:sldChg>
      <pc:sldChg chg="modNotes">
        <pc:chgData name="Baskerville, Kristin (CDC/GHC/DGHP)" userId="e5846ad4-249e-4a35-baa4-77ba58151c68" providerId="ADAL" clId="{613EFEC5-BEAB-4681-8F18-22D7E4BC25F2}" dt="2025-11-21T20:25:46.967" v="5"/>
        <pc:sldMkLst>
          <pc:docMk/>
          <pc:sldMk cId="0" sldId="262"/>
        </pc:sldMkLst>
      </pc:sldChg>
      <pc:sldChg chg="modNotes">
        <pc:chgData name="Baskerville, Kristin (CDC/GHC/DGHP)" userId="e5846ad4-249e-4a35-baa4-77ba58151c68" providerId="ADAL" clId="{613EFEC5-BEAB-4681-8F18-22D7E4BC25F2}" dt="2025-11-21T20:25:46.967" v="5"/>
        <pc:sldMkLst>
          <pc:docMk/>
          <pc:sldMk cId="0" sldId="263"/>
        </pc:sldMkLst>
      </pc:sldChg>
      <pc:sldChg chg="modNotes">
        <pc:chgData name="Baskerville, Kristin (CDC/GHC/DGHP)" userId="e5846ad4-249e-4a35-baa4-77ba58151c68" providerId="ADAL" clId="{613EFEC5-BEAB-4681-8F18-22D7E4BC25F2}" dt="2025-11-21T20:25:46.967" v="5"/>
        <pc:sldMkLst>
          <pc:docMk/>
          <pc:sldMk cId="0" sldId="264"/>
        </pc:sldMkLst>
      </pc:sldChg>
      <pc:sldChg chg="modNotes">
        <pc:chgData name="Baskerville, Kristin (CDC/GHC/DGHP)" userId="e5846ad4-249e-4a35-baa4-77ba58151c68" providerId="ADAL" clId="{613EFEC5-BEAB-4681-8F18-22D7E4BC25F2}" dt="2025-11-21T20:25:46.967" v="5"/>
        <pc:sldMkLst>
          <pc:docMk/>
          <pc:sldMk cId="0" sldId="265"/>
        </pc:sldMkLst>
      </pc:sldChg>
      <pc:sldChg chg="modNotes">
        <pc:chgData name="Baskerville, Kristin (CDC/GHC/DGHP)" userId="e5846ad4-249e-4a35-baa4-77ba58151c68" providerId="ADAL" clId="{613EFEC5-BEAB-4681-8F18-22D7E4BC25F2}" dt="2025-11-21T20:25:46.967" v="5"/>
        <pc:sldMkLst>
          <pc:docMk/>
          <pc:sldMk cId="0" sldId="266"/>
        </pc:sldMkLst>
      </pc:sldChg>
      <pc:sldChg chg="modNotes">
        <pc:chgData name="Baskerville, Kristin (CDC/GHC/DGHP)" userId="e5846ad4-249e-4a35-baa4-77ba58151c68" providerId="ADAL" clId="{613EFEC5-BEAB-4681-8F18-22D7E4BC25F2}" dt="2025-11-21T20:25:46.967" v="5"/>
        <pc:sldMkLst>
          <pc:docMk/>
          <pc:sldMk cId="0" sldId="267"/>
        </pc:sldMkLst>
      </pc:sldChg>
      <pc:sldChg chg="modNotes">
        <pc:chgData name="Baskerville, Kristin (CDC/GHC/DGHP)" userId="e5846ad4-249e-4a35-baa4-77ba58151c68" providerId="ADAL" clId="{613EFEC5-BEAB-4681-8F18-22D7E4BC25F2}" dt="2025-11-21T20:25:46.967" v="5"/>
        <pc:sldMkLst>
          <pc:docMk/>
          <pc:sldMk cId="0" sldId="268"/>
        </pc:sldMkLst>
      </pc:sldChg>
      <pc:sldChg chg="modNotes">
        <pc:chgData name="Baskerville, Kristin (CDC/GHC/DGHP)" userId="e5846ad4-249e-4a35-baa4-77ba58151c68" providerId="ADAL" clId="{613EFEC5-BEAB-4681-8F18-22D7E4BC25F2}" dt="2025-11-21T20:25:46.967" v="5"/>
        <pc:sldMkLst>
          <pc:docMk/>
          <pc:sldMk cId="0" sldId="269"/>
        </pc:sldMkLst>
      </pc:sldChg>
      <pc:sldChg chg="modNotes">
        <pc:chgData name="Baskerville, Kristin (CDC/GHC/DGHP)" userId="e5846ad4-249e-4a35-baa4-77ba58151c68" providerId="ADAL" clId="{613EFEC5-BEAB-4681-8F18-22D7E4BC25F2}" dt="2025-11-21T20:25:46.967" v="5"/>
        <pc:sldMkLst>
          <pc:docMk/>
          <pc:sldMk cId="0" sldId="270"/>
        </pc:sldMkLst>
      </pc:sldChg>
      <pc:sldChg chg="modNotes">
        <pc:chgData name="Baskerville, Kristin (CDC/GHC/DGHP)" userId="e5846ad4-249e-4a35-baa4-77ba58151c68" providerId="ADAL" clId="{613EFEC5-BEAB-4681-8F18-22D7E4BC25F2}" dt="2025-11-21T20:25:46.967" v="5"/>
        <pc:sldMkLst>
          <pc:docMk/>
          <pc:sldMk cId="0" sldId="271"/>
        </pc:sldMkLst>
      </pc:sldChg>
      <pc:sldChg chg="modNotes">
        <pc:chgData name="Baskerville, Kristin (CDC/GHC/DGHP)" userId="e5846ad4-249e-4a35-baa4-77ba58151c68" providerId="ADAL" clId="{613EFEC5-BEAB-4681-8F18-22D7E4BC25F2}" dt="2025-11-21T20:25:46.967" v="5"/>
        <pc:sldMkLst>
          <pc:docMk/>
          <pc:sldMk cId="0" sldId="272"/>
        </pc:sldMkLst>
      </pc:sldChg>
      <pc:sldChg chg="modNotes">
        <pc:chgData name="Baskerville, Kristin (CDC/GHC/DGHP)" userId="e5846ad4-249e-4a35-baa4-77ba58151c68" providerId="ADAL" clId="{613EFEC5-BEAB-4681-8F18-22D7E4BC25F2}" dt="2025-11-21T20:25:46.967" v="5"/>
        <pc:sldMkLst>
          <pc:docMk/>
          <pc:sldMk cId="0" sldId="273"/>
        </pc:sldMkLst>
      </pc:sldChg>
      <pc:sldChg chg="modNotes">
        <pc:chgData name="Baskerville, Kristin (CDC/GHC/DGHP)" userId="e5846ad4-249e-4a35-baa4-77ba58151c68" providerId="ADAL" clId="{613EFEC5-BEAB-4681-8F18-22D7E4BC25F2}" dt="2025-11-21T20:25:46.967" v="5"/>
        <pc:sldMkLst>
          <pc:docMk/>
          <pc:sldMk cId="0" sldId="274"/>
        </pc:sldMkLst>
      </pc:sldChg>
      <pc:sldChg chg="modNotes">
        <pc:chgData name="Baskerville, Kristin (CDC/GHC/DGHP)" userId="e5846ad4-249e-4a35-baa4-77ba58151c68" providerId="ADAL" clId="{613EFEC5-BEAB-4681-8F18-22D7E4BC25F2}" dt="2025-11-21T20:25:46.967" v="5"/>
        <pc:sldMkLst>
          <pc:docMk/>
          <pc:sldMk cId="0" sldId="275"/>
        </pc:sldMkLst>
      </pc:sldChg>
      <pc:sldChg chg="modNotes">
        <pc:chgData name="Baskerville, Kristin (CDC/GHC/DGHP)" userId="e5846ad4-249e-4a35-baa4-77ba58151c68" providerId="ADAL" clId="{613EFEC5-BEAB-4681-8F18-22D7E4BC25F2}" dt="2025-11-21T20:25:46.967" v="5"/>
        <pc:sldMkLst>
          <pc:docMk/>
          <pc:sldMk cId="0" sldId="276"/>
        </pc:sldMkLst>
      </pc:sldChg>
      <pc:sldChg chg="modNotes">
        <pc:chgData name="Baskerville, Kristin (CDC/GHC/DGHP)" userId="e5846ad4-249e-4a35-baa4-77ba58151c68" providerId="ADAL" clId="{613EFEC5-BEAB-4681-8F18-22D7E4BC25F2}" dt="2025-11-21T20:25:46.967" v="5"/>
        <pc:sldMkLst>
          <pc:docMk/>
          <pc:sldMk cId="0" sldId="278"/>
        </pc:sldMkLst>
      </pc:sldChg>
      <pc:sldChg chg="modNotes">
        <pc:chgData name="Baskerville, Kristin (CDC/GHC/DGHP)" userId="e5846ad4-249e-4a35-baa4-77ba58151c68" providerId="ADAL" clId="{613EFEC5-BEAB-4681-8F18-22D7E4BC25F2}" dt="2025-11-21T20:25:46.967" v="5"/>
        <pc:sldMkLst>
          <pc:docMk/>
          <pc:sldMk cId="0" sldId="280"/>
        </pc:sldMkLst>
      </pc:sldChg>
      <pc:sldChg chg="modNotes">
        <pc:chgData name="Baskerville, Kristin (CDC/GHC/DGHP)" userId="e5846ad4-249e-4a35-baa4-77ba58151c68" providerId="ADAL" clId="{613EFEC5-BEAB-4681-8F18-22D7E4BC25F2}" dt="2025-11-21T20:25:46.967" v="5"/>
        <pc:sldMkLst>
          <pc:docMk/>
          <pc:sldMk cId="0" sldId="281"/>
        </pc:sldMkLst>
      </pc:sldChg>
      <pc:sldChg chg="modNotes">
        <pc:chgData name="Baskerville, Kristin (CDC/GHC/DGHP)" userId="e5846ad4-249e-4a35-baa4-77ba58151c68" providerId="ADAL" clId="{613EFEC5-BEAB-4681-8F18-22D7E4BC25F2}" dt="2025-11-21T20:25:46.967" v="5"/>
        <pc:sldMkLst>
          <pc:docMk/>
          <pc:sldMk cId="0" sldId="282"/>
        </pc:sldMkLst>
      </pc:sldChg>
      <pc:sldChg chg="modNotes">
        <pc:chgData name="Baskerville, Kristin (CDC/GHC/DGHP)" userId="e5846ad4-249e-4a35-baa4-77ba58151c68" providerId="ADAL" clId="{613EFEC5-BEAB-4681-8F18-22D7E4BC25F2}" dt="2025-11-21T20:25:46.967" v="5"/>
        <pc:sldMkLst>
          <pc:docMk/>
          <pc:sldMk cId="0" sldId="283"/>
        </pc:sldMkLst>
      </pc:sldChg>
      <pc:sldChg chg="modNotes">
        <pc:chgData name="Baskerville, Kristin (CDC/GHC/DGHP)" userId="e5846ad4-249e-4a35-baa4-77ba58151c68" providerId="ADAL" clId="{613EFEC5-BEAB-4681-8F18-22D7E4BC25F2}" dt="2025-11-21T20:25:46.967" v="5"/>
        <pc:sldMkLst>
          <pc:docMk/>
          <pc:sldMk cId="0" sldId="284"/>
        </pc:sldMkLst>
      </pc:sldChg>
      <pc:sldChg chg="modNotes">
        <pc:chgData name="Baskerville, Kristin (CDC/GHC/DGHP)" userId="e5846ad4-249e-4a35-baa4-77ba58151c68" providerId="ADAL" clId="{613EFEC5-BEAB-4681-8F18-22D7E4BC25F2}" dt="2025-11-21T20:25:46.967" v="5"/>
        <pc:sldMkLst>
          <pc:docMk/>
          <pc:sldMk cId="0" sldId="285"/>
        </pc:sldMkLst>
      </pc:sldChg>
      <pc:sldChg chg="modNotes">
        <pc:chgData name="Baskerville, Kristin (CDC/GHC/DGHP)" userId="e5846ad4-249e-4a35-baa4-77ba58151c68" providerId="ADAL" clId="{613EFEC5-BEAB-4681-8F18-22D7E4BC25F2}" dt="2025-11-21T20:25:46.967" v="5"/>
        <pc:sldMkLst>
          <pc:docMk/>
          <pc:sldMk cId="0" sldId="286"/>
        </pc:sldMkLst>
      </pc:sldChg>
      <pc:sldChg chg="modNotes">
        <pc:chgData name="Baskerville, Kristin (CDC/GHC/DGHP)" userId="e5846ad4-249e-4a35-baa4-77ba58151c68" providerId="ADAL" clId="{613EFEC5-BEAB-4681-8F18-22D7E4BC25F2}" dt="2025-11-21T20:25:46.967" v="5"/>
        <pc:sldMkLst>
          <pc:docMk/>
          <pc:sldMk cId="0" sldId="287"/>
        </pc:sldMkLst>
      </pc:sldChg>
      <pc:sldChg chg="modNotes">
        <pc:chgData name="Baskerville, Kristin (CDC/GHC/DGHP)" userId="e5846ad4-249e-4a35-baa4-77ba58151c68" providerId="ADAL" clId="{613EFEC5-BEAB-4681-8F18-22D7E4BC25F2}" dt="2025-11-21T20:25:46.967" v="5"/>
        <pc:sldMkLst>
          <pc:docMk/>
          <pc:sldMk cId="0" sldId="288"/>
        </pc:sldMkLst>
      </pc:sldChg>
      <pc:sldChg chg="modNotes">
        <pc:chgData name="Baskerville, Kristin (CDC/GHC/DGHP)" userId="e5846ad4-249e-4a35-baa4-77ba58151c68" providerId="ADAL" clId="{613EFEC5-BEAB-4681-8F18-22D7E4BC25F2}" dt="2025-11-21T20:25:46.967" v="5"/>
        <pc:sldMkLst>
          <pc:docMk/>
          <pc:sldMk cId="4249120238" sldId="289"/>
        </pc:sldMkLst>
      </pc:sldChg>
      <pc:sldChg chg="modNotes">
        <pc:chgData name="Baskerville, Kristin (CDC/GHC/DGHP)" userId="e5846ad4-249e-4a35-baa4-77ba58151c68" providerId="ADAL" clId="{613EFEC5-BEAB-4681-8F18-22D7E4BC25F2}" dt="2025-11-21T20:25:46.967" v="5"/>
        <pc:sldMkLst>
          <pc:docMk/>
          <pc:sldMk cId="1754250011" sldId="290"/>
        </pc:sldMkLst>
      </pc:sldChg>
    </pc:docChg>
  </pc:docChgLst>
  <pc:docChgLst>
    <pc:chgData name="Baskerville, Kristin (CDC/GHC/DGHP)" userId="e5846ad4-249e-4a35-baa4-77ba58151c68" providerId="ADAL" clId="{09133934-7800-480B-B267-2C540271D991}"/>
    <pc:docChg chg="undo custSel addSld delSld modSld sldOrd modMainMaster">
      <pc:chgData name="Baskerville, Kristin (CDC/GHC/DGHP)" userId="e5846ad4-249e-4a35-baa4-77ba58151c68" providerId="ADAL" clId="{09133934-7800-480B-B267-2C540271D991}" dt="2025-06-02T19:47:24.417" v="1494" actId="14100"/>
      <pc:docMkLst>
        <pc:docMk/>
      </pc:docMkLst>
      <pc:sldChg chg="modSp mod modNotesTx">
        <pc:chgData name="Baskerville, Kristin (CDC/GHC/DGHP)" userId="e5846ad4-249e-4a35-baa4-77ba58151c68" providerId="ADAL" clId="{09133934-7800-480B-B267-2C540271D991}" dt="2025-06-02T19:25:46.683" v="1346" actId="20577"/>
        <pc:sldMkLst>
          <pc:docMk/>
          <pc:sldMk cId="0" sldId="256"/>
        </pc:sldMkLst>
      </pc:sldChg>
      <pc:sldChg chg="modSp mod modNotesTx">
        <pc:chgData name="Baskerville, Kristin (CDC/GHC/DGHP)" userId="e5846ad4-249e-4a35-baa4-77ba58151c68" providerId="ADAL" clId="{09133934-7800-480B-B267-2C540271D991}" dt="2025-06-02T19:19:07.568" v="1303" actId="790"/>
        <pc:sldMkLst>
          <pc:docMk/>
          <pc:sldMk cId="0" sldId="257"/>
        </pc:sldMkLst>
      </pc:sldChg>
      <pc:sldChg chg="addSp delSp modSp mod modClrScheme chgLayout modNotesTx">
        <pc:chgData name="Baskerville, Kristin (CDC/GHC/DGHP)" userId="e5846ad4-249e-4a35-baa4-77ba58151c68" providerId="ADAL" clId="{09133934-7800-480B-B267-2C540271D991}" dt="2025-06-02T19:19:16.817" v="1304" actId="790"/>
        <pc:sldMkLst>
          <pc:docMk/>
          <pc:sldMk cId="0" sldId="258"/>
        </pc:sldMkLst>
      </pc:sldChg>
      <pc:sldChg chg="modSp mod modNotesTx">
        <pc:chgData name="Baskerville, Kristin (CDC/GHC/DGHP)" userId="e5846ad4-249e-4a35-baa4-77ba58151c68" providerId="ADAL" clId="{09133934-7800-480B-B267-2C540271D991}" dt="2025-06-02T19:19:23.188" v="1305" actId="790"/>
        <pc:sldMkLst>
          <pc:docMk/>
          <pc:sldMk cId="0" sldId="259"/>
        </pc:sldMkLst>
      </pc:sldChg>
      <pc:sldChg chg="modSp mod modNotesTx">
        <pc:chgData name="Baskerville, Kristin (CDC/GHC/DGHP)" userId="e5846ad4-249e-4a35-baa4-77ba58151c68" providerId="ADAL" clId="{09133934-7800-480B-B267-2C540271D991}" dt="2025-06-02T19:47:24.417" v="1494" actId="14100"/>
        <pc:sldMkLst>
          <pc:docMk/>
          <pc:sldMk cId="0" sldId="260"/>
        </pc:sldMkLst>
      </pc:sldChg>
      <pc:sldChg chg="modSp mod modNotesTx">
        <pc:chgData name="Baskerville, Kristin (CDC/GHC/DGHP)" userId="e5846ad4-249e-4a35-baa4-77ba58151c68" providerId="ADAL" clId="{09133934-7800-480B-B267-2C540271D991}" dt="2025-06-02T19:19:45.600" v="1307" actId="790"/>
        <pc:sldMkLst>
          <pc:docMk/>
          <pc:sldMk cId="0" sldId="261"/>
        </pc:sldMkLst>
      </pc:sldChg>
      <pc:sldChg chg="modSp mod modAnim modNotesTx">
        <pc:chgData name="Baskerville, Kristin (CDC/GHC/DGHP)" userId="e5846ad4-249e-4a35-baa4-77ba58151c68" providerId="ADAL" clId="{09133934-7800-480B-B267-2C540271D991}" dt="2025-06-02T19:43:47.721" v="1479"/>
        <pc:sldMkLst>
          <pc:docMk/>
          <pc:sldMk cId="0" sldId="262"/>
        </pc:sldMkLst>
      </pc:sldChg>
      <pc:sldChg chg="modSp mod modNotesTx">
        <pc:chgData name="Baskerville, Kristin (CDC/GHC/DGHP)" userId="e5846ad4-249e-4a35-baa4-77ba58151c68" providerId="ADAL" clId="{09133934-7800-480B-B267-2C540271D991}" dt="2025-06-02T19:19:56.511" v="1309" actId="790"/>
        <pc:sldMkLst>
          <pc:docMk/>
          <pc:sldMk cId="0" sldId="263"/>
        </pc:sldMkLst>
      </pc:sldChg>
      <pc:sldChg chg="modSp mod modNotesTx">
        <pc:chgData name="Baskerville, Kristin (CDC/GHC/DGHP)" userId="e5846ad4-249e-4a35-baa4-77ba58151c68" providerId="ADAL" clId="{09133934-7800-480B-B267-2C540271D991}" dt="2025-06-02T19:27:29.563" v="1352" actId="20577"/>
        <pc:sldMkLst>
          <pc:docMk/>
          <pc:sldMk cId="0" sldId="264"/>
        </pc:sldMkLst>
      </pc:sldChg>
      <pc:sldChg chg="modSp mod modAnim modNotesTx">
        <pc:chgData name="Baskerville, Kristin (CDC/GHC/DGHP)" userId="e5846ad4-249e-4a35-baa4-77ba58151c68" providerId="ADAL" clId="{09133934-7800-480B-B267-2C540271D991}" dt="2025-06-02T19:44:40.932" v="1482"/>
        <pc:sldMkLst>
          <pc:docMk/>
          <pc:sldMk cId="0" sldId="265"/>
        </pc:sldMkLst>
      </pc:sldChg>
      <pc:sldChg chg="modSp mod modClrScheme modAnim chgLayout modNotesTx">
        <pc:chgData name="Baskerville, Kristin (CDC/GHC/DGHP)" userId="e5846ad4-249e-4a35-baa4-77ba58151c68" providerId="ADAL" clId="{09133934-7800-480B-B267-2C540271D991}" dt="2025-06-02T19:45:00.235" v="1484"/>
        <pc:sldMkLst>
          <pc:docMk/>
          <pc:sldMk cId="0" sldId="266"/>
        </pc:sldMkLst>
      </pc:sldChg>
      <pc:sldChg chg="modSp mod modNotesTx">
        <pc:chgData name="Baskerville, Kristin (CDC/GHC/DGHP)" userId="e5846ad4-249e-4a35-baa4-77ba58151c68" providerId="ADAL" clId="{09133934-7800-480B-B267-2C540271D991}" dt="2025-06-02T19:29:54.496" v="1390" actId="20577"/>
        <pc:sldMkLst>
          <pc:docMk/>
          <pc:sldMk cId="0" sldId="267"/>
        </pc:sldMkLst>
      </pc:sldChg>
      <pc:sldChg chg="modSp mod modNotesTx">
        <pc:chgData name="Baskerville, Kristin (CDC/GHC/DGHP)" userId="e5846ad4-249e-4a35-baa4-77ba58151c68" providerId="ADAL" clId="{09133934-7800-480B-B267-2C540271D991}" dt="2025-06-02T19:20:51.851" v="1312" actId="790"/>
        <pc:sldMkLst>
          <pc:docMk/>
          <pc:sldMk cId="0" sldId="268"/>
        </pc:sldMkLst>
      </pc:sldChg>
      <pc:sldChg chg="addSp delSp modSp mod modNotesTx">
        <pc:chgData name="Baskerville, Kristin (CDC/GHC/DGHP)" userId="e5846ad4-249e-4a35-baa4-77ba58151c68" providerId="ADAL" clId="{09133934-7800-480B-B267-2C540271D991}" dt="2025-06-02T19:21:01.456" v="1313" actId="790"/>
        <pc:sldMkLst>
          <pc:docMk/>
          <pc:sldMk cId="0" sldId="269"/>
        </pc:sldMkLst>
      </pc:sldChg>
      <pc:sldChg chg="modSp mod modNotesTx">
        <pc:chgData name="Baskerville, Kristin (CDC/GHC/DGHP)" userId="e5846ad4-249e-4a35-baa4-77ba58151c68" providerId="ADAL" clId="{09133934-7800-480B-B267-2C540271D991}" dt="2025-06-02T19:31:47.490" v="1392" actId="115"/>
        <pc:sldMkLst>
          <pc:docMk/>
          <pc:sldMk cId="0" sldId="270"/>
        </pc:sldMkLst>
      </pc:sldChg>
      <pc:sldChg chg="modSp mod modNotesTx">
        <pc:chgData name="Baskerville, Kristin (CDC/GHC/DGHP)" userId="e5846ad4-249e-4a35-baa4-77ba58151c68" providerId="ADAL" clId="{09133934-7800-480B-B267-2C540271D991}" dt="2025-06-02T19:32:14.312" v="1412" actId="115"/>
        <pc:sldMkLst>
          <pc:docMk/>
          <pc:sldMk cId="0" sldId="271"/>
        </pc:sldMkLst>
      </pc:sldChg>
      <pc:sldChg chg="addSp delSp modSp mod modClrScheme chgLayout modNotesTx">
        <pc:chgData name="Baskerville, Kristin (CDC/GHC/DGHP)" userId="e5846ad4-249e-4a35-baa4-77ba58151c68" providerId="ADAL" clId="{09133934-7800-480B-B267-2C540271D991}" dt="2025-06-02T19:21:24.619" v="1316" actId="790"/>
        <pc:sldMkLst>
          <pc:docMk/>
          <pc:sldMk cId="0" sldId="272"/>
        </pc:sldMkLst>
      </pc:sldChg>
      <pc:sldChg chg="modSp mod modNotesTx">
        <pc:chgData name="Baskerville, Kristin (CDC/GHC/DGHP)" userId="e5846ad4-249e-4a35-baa4-77ba58151c68" providerId="ADAL" clId="{09133934-7800-480B-B267-2C540271D991}" dt="2025-06-02T19:33:18.070" v="1429" actId="20577"/>
        <pc:sldMkLst>
          <pc:docMk/>
          <pc:sldMk cId="0" sldId="273"/>
        </pc:sldMkLst>
      </pc:sldChg>
      <pc:sldChg chg="addSp delSp modSp mod modClrScheme chgLayout modNotesTx">
        <pc:chgData name="Baskerville, Kristin (CDC/GHC/DGHP)" userId="e5846ad4-249e-4a35-baa4-77ba58151c68" providerId="ADAL" clId="{09133934-7800-480B-B267-2C540271D991}" dt="2025-06-02T19:22:13.146" v="1318" actId="790"/>
        <pc:sldMkLst>
          <pc:docMk/>
          <pc:sldMk cId="0" sldId="274"/>
        </pc:sldMkLst>
      </pc:sldChg>
      <pc:sldChg chg="addSp delSp modSp mod modNotesTx">
        <pc:chgData name="Baskerville, Kristin (CDC/GHC/DGHP)" userId="e5846ad4-249e-4a35-baa4-77ba58151c68" providerId="ADAL" clId="{09133934-7800-480B-B267-2C540271D991}" dt="2025-06-02T19:22:29.637" v="1319" actId="790"/>
        <pc:sldMkLst>
          <pc:docMk/>
          <pc:sldMk cId="0" sldId="275"/>
        </pc:sldMkLst>
      </pc:sldChg>
      <pc:sldChg chg="modSp mod chgLayout modNotesTx">
        <pc:chgData name="Baskerville, Kristin (CDC/GHC/DGHP)" userId="e5846ad4-249e-4a35-baa4-77ba58151c68" providerId="ADAL" clId="{09133934-7800-480B-B267-2C540271D991}" dt="2025-06-02T19:34:10.380" v="1443" actId="113"/>
        <pc:sldMkLst>
          <pc:docMk/>
          <pc:sldMk cId="0" sldId="276"/>
        </pc:sldMkLst>
      </pc:sldChg>
      <pc:sldChg chg="modSp del mod modNotesTx">
        <pc:chgData name="Baskerville, Kristin (CDC/GHC/DGHP)" userId="e5846ad4-249e-4a35-baa4-77ba58151c68" providerId="ADAL" clId="{09133934-7800-480B-B267-2C540271D991}" dt="2025-06-02T19:03:33.968" v="1182" actId="2696"/>
        <pc:sldMkLst>
          <pc:docMk/>
          <pc:sldMk cId="0" sldId="277"/>
        </pc:sldMkLst>
      </pc:sldChg>
      <pc:sldChg chg="modSp mod chgLayout modNotesTx">
        <pc:chgData name="Baskerville, Kristin (CDC/GHC/DGHP)" userId="e5846ad4-249e-4a35-baa4-77ba58151c68" providerId="ADAL" clId="{09133934-7800-480B-B267-2C540271D991}" dt="2025-06-02T19:23:04.904" v="1322" actId="790"/>
        <pc:sldMkLst>
          <pc:docMk/>
          <pc:sldMk cId="0" sldId="278"/>
        </pc:sldMkLst>
      </pc:sldChg>
      <pc:sldChg chg="modSp del mod modNotesTx">
        <pc:chgData name="Baskerville, Kristin (CDC/GHC/DGHP)" userId="e5846ad4-249e-4a35-baa4-77ba58151c68" providerId="ADAL" clId="{09133934-7800-480B-B267-2C540271D991}" dt="2025-06-02T19:07:38.820" v="1193" actId="2696"/>
        <pc:sldMkLst>
          <pc:docMk/>
          <pc:sldMk cId="0" sldId="279"/>
        </pc:sldMkLst>
      </pc:sldChg>
      <pc:sldChg chg="modSp mod modNotesTx">
        <pc:chgData name="Baskerville, Kristin (CDC/GHC/DGHP)" userId="e5846ad4-249e-4a35-baa4-77ba58151c68" providerId="ADAL" clId="{09133934-7800-480B-B267-2C540271D991}" dt="2025-06-02T19:36:20.334" v="1456" actId="20577"/>
        <pc:sldMkLst>
          <pc:docMk/>
          <pc:sldMk cId="0" sldId="280"/>
        </pc:sldMkLst>
      </pc:sldChg>
      <pc:sldChg chg="modSp mod chgLayout modNotesTx">
        <pc:chgData name="Baskerville, Kristin (CDC/GHC/DGHP)" userId="e5846ad4-249e-4a35-baa4-77ba58151c68" providerId="ADAL" clId="{09133934-7800-480B-B267-2C540271D991}" dt="2025-06-02T19:23:36.657" v="1325" actId="790"/>
        <pc:sldMkLst>
          <pc:docMk/>
          <pc:sldMk cId="0" sldId="281"/>
        </pc:sldMkLst>
      </pc:sldChg>
      <pc:sldChg chg="addSp delSp modSp mod chgLayout modNotesTx">
        <pc:chgData name="Baskerville, Kristin (CDC/GHC/DGHP)" userId="e5846ad4-249e-4a35-baa4-77ba58151c68" providerId="ADAL" clId="{09133934-7800-480B-B267-2C540271D991}" dt="2025-06-02T19:36:48.325" v="1457" actId="20577"/>
        <pc:sldMkLst>
          <pc:docMk/>
          <pc:sldMk cId="0" sldId="282"/>
        </pc:sldMkLst>
      </pc:sldChg>
      <pc:sldChg chg="addSp delSp modSp mod modNotesTx">
        <pc:chgData name="Baskerville, Kristin (CDC/GHC/DGHP)" userId="e5846ad4-249e-4a35-baa4-77ba58151c68" providerId="ADAL" clId="{09133934-7800-480B-B267-2C540271D991}" dt="2025-06-02T19:38:26.797" v="1473" actId="20577"/>
        <pc:sldMkLst>
          <pc:docMk/>
          <pc:sldMk cId="0" sldId="283"/>
        </pc:sldMkLst>
      </pc:sldChg>
      <pc:sldChg chg="modSp mod modNotesTx">
        <pc:chgData name="Baskerville, Kristin (CDC/GHC/DGHP)" userId="e5846ad4-249e-4a35-baa4-77ba58151c68" providerId="ADAL" clId="{09133934-7800-480B-B267-2C540271D991}" dt="2025-06-02T19:23:58.654" v="1328" actId="790"/>
        <pc:sldMkLst>
          <pc:docMk/>
          <pc:sldMk cId="0" sldId="284"/>
        </pc:sldMkLst>
      </pc:sldChg>
      <pc:sldChg chg="modSp mod modNotesTx">
        <pc:chgData name="Baskerville, Kristin (CDC/GHC/DGHP)" userId="e5846ad4-249e-4a35-baa4-77ba58151c68" providerId="ADAL" clId="{09133934-7800-480B-B267-2C540271D991}" dt="2025-06-02T19:24:10.597" v="1330" actId="790"/>
        <pc:sldMkLst>
          <pc:docMk/>
          <pc:sldMk cId="0" sldId="285"/>
        </pc:sldMkLst>
      </pc:sldChg>
      <pc:sldChg chg="modSp mod chgLayout modNotesTx">
        <pc:chgData name="Baskerville, Kristin (CDC/GHC/DGHP)" userId="e5846ad4-249e-4a35-baa4-77ba58151c68" providerId="ADAL" clId="{09133934-7800-480B-B267-2C540271D991}" dt="2025-06-02T19:24:21.056" v="1331" actId="790"/>
        <pc:sldMkLst>
          <pc:docMk/>
          <pc:sldMk cId="0" sldId="286"/>
        </pc:sldMkLst>
      </pc:sldChg>
      <pc:sldChg chg="modSp mod modNotesTx">
        <pc:chgData name="Baskerville, Kristin (CDC/GHC/DGHP)" userId="e5846ad4-249e-4a35-baa4-77ba58151c68" providerId="ADAL" clId="{09133934-7800-480B-B267-2C540271D991}" dt="2025-06-02T19:24:27.692" v="1332" actId="790"/>
        <pc:sldMkLst>
          <pc:docMk/>
          <pc:sldMk cId="0" sldId="287"/>
        </pc:sldMkLst>
      </pc:sldChg>
      <pc:sldChg chg="modSp mod modNotesTx">
        <pc:chgData name="Baskerville, Kristin (CDC/GHC/DGHP)" userId="e5846ad4-249e-4a35-baa4-77ba58151c68" providerId="ADAL" clId="{09133934-7800-480B-B267-2C540271D991}" dt="2025-06-02T19:24:34.040" v="1333" actId="790"/>
        <pc:sldMkLst>
          <pc:docMk/>
          <pc:sldMk cId="0" sldId="288"/>
        </pc:sldMkLst>
      </pc:sldChg>
      <pc:sldChg chg="addSp delSp modSp add mod ord modNotesTx">
        <pc:chgData name="Baskerville, Kristin (CDC/GHC/DGHP)" userId="e5846ad4-249e-4a35-baa4-77ba58151c68" providerId="ADAL" clId="{09133934-7800-480B-B267-2C540271D991}" dt="2025-06-02T19:35:08.995" v="1449" actId="113"/>
        <pc:sldMkLst>
          <pc:docMk/>
          <pc:sldMk cId="4249120238" sldId="289"/>
        </pc:sldMkLst>
      </pc:sldChg>
      <pc:sldChg chg="modSp add mod ord modNotesTx">
        <pc:chgData name="Baskerville, Kristin (CDC/GHC/DGHP)" userId="e5846ad4-249e-4a35-baa4-77ba58151c68" providerId="ADAL" clId="{09133934-7800-480B-B267-2C540271D991}" dt="2025-06-02T19:35:55.946" v="1451" actId="20577"/>
        <pc:sldMkLst>
          <pc:docMk/>
          <pc:sldMk cId="1754250011" sldId="290"/>
        </pc:sldMkLst>
      </pc:sldChg>
      <pc:sldMasterChg chg="modSldLayout">
        <pc:chgData name="Baskerville, Kristin (CDC/GHC/DGHP)" userId="e5846ad4-249e-4a35-baa4-77ba58151c68" providerId="ADAL" clId="{09133934-7800-480B-B267-2C540271D991}" dt="2025-05-30T17:07:20.047" v="25" actId="2711"/>
        <pc:sldMasterMkLst>
          <pc:docMk/>
          <pc:sldMasterMk cId="0" sldId="2147483683"/>
        </pc:sldMasterMkLst>
        <pc:sldLayoutChg chg="modSp mod">
          <pc:chgData name="Baskerville, Kristin (CDC/GHC/DGHP)" userId="e5846ad4-249e-4a35-baa4-77ba58151c68" providerId="ADAL" clId="{09133934-7800-480B-B267-2C540271D991}" dt="2025-05-30T17:06:13.137" v="23" actId="2711"/>
          <pc:sldLayoutMkLst>
            <pc:docMk/>
            <pc:sldMasterMk cId="0" sldId="2147483683"/>
            <pc:sldLayoutMk cId="0" sldId="2147483648"/>
          </pc:sldLayoutMkLst>
        </pc:sldLayoutChg>
        <pc:sldLayoutChg chg="modSp mod">
          <pc:chgData name="Baskerville, Kristin (CDC/GHC/DGHP)" userId="e5846ad4-249e-4a35-baa4-77ba58151c68" providerId="ADAL" clId="{09133934-7800-480B-B267-2C540271D991}" dt="2025-05-30T17:07:20.047" v="25" actId="2711"/>
          <pc:sldLayoutMkLst>
            <pc:docMk/>
            <pc:sldMasterMk cId="0" sldId="2147483683"/>
            <pc:sldLayoutMk cId="0" sldId="2147483649"/>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170583" cy="480388"/>
          </a:xfrm>
          <a:prstGeom prst="rect">
            <a:avLst/>
          </a:prstGeom>
          <a:noFill/>
          <a:ln>
            <a:noFill/>
          </a:ln>
        </p:spPr>
        <p:txBody>
          <a:bodyPr spcFirstLastPara="1" wrap="square" lIns="96624" tIns="48312" rIns="96624" bIns="48312" anchor="t" anchorCtr="0">
            <a:noAutofit/>
          </a:bodyPr>
          <a:lstStyle>
            <a:lvl1pPr marR="0" lvl="0" algn="l" rtl="0">
              <a:lnSpc>
                <a:spcPct val="100000"/>
              </a:lnSpc>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4142962" y="0"/>
            <a:ext cx="3170583" cy="480388"/>
          </a:xfrm>
          <a:prstGeom prst="rect">
            <a:avLst/>
          </a:prstGeom>
          <a:noFill/>
          <a:ln>
            <a:noFill/>
          </a:ln>
        </p:spPr>
        <p:txBody>
          <a:bodyPr spcFirstLastPara="1" wrap="square" lIns="96624" tIns="48312" rIns="96624" bIns="48312" anchor="t" anchorCtr="0">
            <a:noAutofit/>
          </a:bodyPr>
          <a:lstStyle>
            <a:lvl1pPr marR="0" lvl="0" algn="r" rtl="0">
              <a:lnSpc>
                <a:spcPct val="100000"/>
              </a:lnSpc>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lvl1pPr marL="457200" marR="0" lvl="0"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119173"/>
            <a:ext cx="3170583" cy="480388"/>
          </a:xfrm>
          <a:prstGeom prst="rect">
            <a:avLst/>
          </a:prstGeom>
          <a:noFill/>
          <a:ln>
            <a:noFill/>
          </a:ln>
        </p:spPr>
        <p:txBody>
          <a:bodyPr spcFirstLastPara="1" wrap="square" lIns="96624" tIns="48312" rIns="96624" bIns="48312" anchor="b" anchorCtr="0">
            <a:noAutofit/>
          </a:bodyPr>
          <a:lstStyle>
            <a:lvl1pPr marR="0" lvl="0" algn="l" rtl="0">
              <a:lnSpc>
                <a:spcPct val="100000"/>
              </a:lnSpc>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sz="1200" smtClean="0">
                <a:solidFill>
                  <a:schemeClr val="dk1"/>
                </a:solidFill>
              </a:rPr>
              <a:pPr algn="r"/>
              <a:t>‹#›</a:t>
            </a:fld>
            <a:endParaRPr lang="fr-FR" sz="1200">
              <a:solidFill>
                <a:schemeClr val="dk1"/>
              </a:solidFil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woah.org/en/disease/anthrax/"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p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84" name="Google Shape;284;p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p>
          <a:p>
            <a:pPr marL="0" indent="0">
              <a:spcBef>
                <a:spcPts val="0"/>
              </a:spcBef>
            </a:pPr>
            <a:endParaRPr lang="fr-FR" b="1" dirty="0"/>
          </a:p>
          <a:p>
            <a:pPr marL="177845" indent="-177845" defTabSz="948507">
              <a:spcBef>
                <a:spcPts val="0"/>
              </a:spcBef>
              <a:buFont typeface="Wingdings" panose="05000000000000000000" pitchFamily="2" charset="2"/>
              <a:buChar char="v"/>
              <a:defRPr/>
            </a:pPr>
            <a:r>
              <a:rPr lang="fr-FR" i="1" dirty="0">
                <a:latin typeface="+mn-lt"/>
                <a:ea typeface="Aptos" panose="020B0004020202020204" pitchFamily="34" charset="0"/>
              </a:rPr>
              <a:t>N'hésitez pas à modifier cette présentation pour l'adapter à votre contexte local.  Si des modifications sont apportées, veuillez l'indiquer : </a:t>
            </a:r>
            <a:r>
              <a:rPr lang="fr-FR" b="1" i="1" dirty="0">
                <a:latin typeface="+mn-lt"/>
                <a:ea typeface="Aptos" panose="020B0004020202020204" pitchFamily="34" charset="0"/>
              </a:rPr>
              <a:t>« Cette présentation a été partiellement modifiée par rapport à la version originale du CDC » </a:t>
            </a:r>
            <a:r>
              <a:rPr lang="fr-FR" i="1" dirty="0">
                <a:latin typeface="+mn-lt"/>
                <a:ea typeface="Aptos" panose="020B0004020202020204" pitchFamily="34" charset="0"/>
              </a:rPr>
              <a:t>sur cette diapositive.</a:t>
            </a:r>
            <a:endParaRPr lang="fr-FR" i="1" dirty="0">
              <a:latin typeface="+mn-lt"/>
            </a:endParaRPr>
          </a:p>
          <a:p>
            <a:pPr marL="0" indent="0">
              <a:spcBef>
                <a:spcPts val="0"/>
              </a:spcBef>
            </a:pPr>
            <a:endParaRPr lang="fr-FR" noProof="0" dirty="0"/>
          </a:p>
          <a:p>
            <a:pPr marL="177845" indent="-177845">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Cette leçon aborde les concepts et les compétences nécessaires à l'analyse systématique d'un problème de santé publique. Nous utiliserons comme exemple un type courant de flambée</a:t>
            </a:r>
            <a:r>
              <a:rPr lang="fr-FR" noProof="0" dirty="0"/>
              <a:t> </a:t>
            </a:r>
            <a:r>
              <a:rPr lang="fr-FR" dirty="0"/>
              <a:t>épidémique de zoonose, et vous aurez l'occasion de pratiquer cette méthode par vous-même.</a:t>
            </a:r>
            <a:endParaRPr lang="fr-FR" noProof="0" dirty="0"/>
          </a:p>
          <a:p>
            <a:pPr marL="0" indent="0">
              <a:spcBef>
                <a:spcPts val="1618"/>
              </a:spcBef>
            </a:pPr>
            <a:endParaRPr dirty="0">
              <a:latin typeface="Arial"/>
              <a:ea typeface="Arial"/>
              <a:cs typeface="Arial"/>
              <a:sym typeface="Arial"/>
            </a:endParaRPr>
          </a:p>
        </p:txBody>
      </p:sp>
      <p:sp>
        <p:nvSpPr>
          <p:cNvPr id="285" name="Google Shape;285;p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sz="1200">
                <a:solidFill>
                  <a:schemeClr val="dk1"/>
                </a:solidFill>
              </a:rPr>
              <a:pPr algn="r"/>
              <a:t>1</a:t>
            </a:fld>
            <a:endParaRPr sz="1200">
              <a:solidFill>
                <a:schemeClr val="dk1"/>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p10: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73" name="Google Shape;373;p10: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Les humains peuvent être exposés de 3 manières différentes, provoquant 3 présentations cliniques différentes.</a:t>
            </a:r>
            <a:endParaRPr lang="fr-FR" noProof="0" dirty="0"/>
          </a:p>
          <a:p>
            <a:pPr marL="829944" lvl="1" indent="-355690">
              <a:lnSpc>
                <a:spcPct val="115000"/>
              </a:lnSpc>
              <a:spcBef>
                <a:spcPts val="1245"/>
              </a:spcBef>
              <a:buClr>
                <a:schemeClr val="dk1"/>
              </a:buClr>
              <a:buSzPts val="1200"/>
              <a:buFont typeface="Courier New"/>
              <a:buChar char="o"/>
            </a:pPr>
            <a:r>
              <a:rPr lang="fr-FR" dirty="0"/>
              <a:t>Le contact direct avec la peau provoque des lésions cutanées localisées (anthrax cutané).</a:t>
            </a:r>
            <a:endParaRPr lang="fr-FR" noProof="0" dirty="0"/>
          </a:p>
          <a:p>
            <a:pPr marL="829944" lvl="1" indent="-355690">
              <a:lnSpc>
                <a:spcPct val="115000"/>
              </a:lnSpc>
              <a:spcBef>
                <a:spcPts val="0"/>
              </a:spcBef>
              <a:buClr>
                <a:schemeClr val="dk1"/>
              </a:buClr>
              <a:buSzPts val="1200"/>
              <a:buFont typeface="Courier New"/>
              <a:buChar char="o"/>
            </a:pPr>
            <a:r>
              <a:rPr lang="fr-FR" dirty="0"/>
              <a:t>La consommation de viande contaminée provoque l'anthrax gastro-intestinal</a:t>
            </a:r>
            <a:endParaRPr lang="fr-FR" noProof="0" dirty="0"/>
          </a:p>
          <a:p>
            <a:pPr marL="829944" lvl="1" indent="-355690">
              <a:lnSpc>
                <a:spcPct val="115000"/>
              </a:lnSpc>
              <a:spcBef>
                <a:spcPts val="0"/>
              </a:spcBef>
              <a:buClr>
                <a:schemeClr val="dk1"/>
              </a:buClr>
              <a:buSzPts val="1200"/>
              <a:buFont typeface="Courier New"/>
              <a:buChar char="o"/>
            </a:pPr>
            <a:r>
              <a:rPr lang="fr-FR" dirty="0"/>
              <a:t>L'inhalation de spores provoque l'anthrax pulmonaire </a:t>
            </a:r>
            <a:r>
              <a:rPr lang="fr-FR" b="1" dirty="0"/>
              <a:t>&lt;CLIQUER&gt;</a:t>
            </a:r>
            <a:endParaRPr lang="fr-FR" noProof="0" dirty="0"/>
          </a:p>
          <a:p>
            <a:pPr marL="0" indent="0">
              <a:spcBef>
                <a:spcPts val="1245"/>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Il existe un vaccin pour les animaux et les humains, et l'infection par le charbon peut être traitée par des antibiotiques si elle est diagnostiquée à un stade précoce de l'évolution de l'infection.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Tous les types d'infection peuvent être mortels s'ils ne sont pas traités rapidement.</a:t>
            </a:r>
            <a:endParaRPr lang="fr-FR" noProof="0" dirty="0"/>
          </a:p>
          <a:p>
            <a:pPr marL="0" indent="0">
              <a:spcBef>
                <a:spcPts val="1618"/>
              </a:spcBef>
            </a:pPr>
            <a:endParaRPr dirty="0"/>
          </a:p>
        </p:txBody>
      </p:sp>
      <p:sp>
        <p:nvSpPr>
          <p:cNvPr id="374" name="Google Shape;374;p10: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Google Shape;388;p1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89" name="Google Shape;389;p1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Chez les animaux, l'anthrax peut se manifester sous trois formes. La forme </a:t>
            </a:r>
            <a:r>
              <a:rPr lang="fr-FR" noProof="0" dirty="0"/>
              <a:t>suraiguë est caractérisée par </a:t>
            </a:r>
            <a:r>
              <a:rPr lang="fr-FR" dirty="0"/>
              <a:t>une mort soudaine sans signes cliniques perceptibles. </a:t>
            </a:r>
            <a:r>
              <a:rPr lang="fr-FR" dirty="0">
                <a:solidFill>
                  <a:srgbClr val="27282A"/>
                </a:solidFill>
              </a:rPr>
              <a:t> Dans la forme aiguë, il peut y avoir une forte fièvre, des tremblements musculaires et une respiration difficile peu avant que l'animal ne s'effondre et ne meure. Du sang non coagulé peut s'écouler des orifices du corps sans qu'il y ait de rigidité cadavérique. Dans la forme subaiguë, on peut observer une fièvre progressive, une dépression, une inappétence, une faiblesse, une prostration et la mort</a:t>
            </a:r>
            <a:r>
              <a:rPr lang="fr-FR" b="1" dirty="0">
                <a:solidFill>
                  <a:srgbClr val="27282A"/>
                </a:solidFill>
              </a:rPr>
              <a:t>. &lt;CLIQUER&gt;</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dirty="0">
              <a:solidFill>
                <a:srgbClr val="27282A"/>
              </a:solidFill>
            </a:endParaRPr>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solidFill>
                  <a:srgbClr val="27282A"/>
                </a:solidFill>
              </a:rPr>
              <a:t>La maladie du charbon affecte principalement les ruminants, mais les chevaux et les carnivores peuvent également être touchés et présentent généralement des signes gastro-intestinaux. Des vaccins sont disponibles et peuvent être recommandés dans les zones endémiques. Il convient de noter que les vaccins pour animaux ne sont efficaces que pendant un an et qu'ils doivent être administrés chaque année à tous les animaux d'élevage sensibles. </a:t>
            </a:r>
            <a:endParaRPr lang="fr-FR" dirty="0"/>
          </a:p>
          <a:p>
            <a:pPr marL="0" indent="0">
              <a:lnSpc>
                <a:spcPct val="115000"/>
              </a:lnSpc>
              <a:spcBef>
                <a:spcPts val="1245"/>
              </a:spcBef>
            </a:pPr>
            <a:r>
              <a:rPr lang="fr-FR" b="1" i="1" dirty="0">
                <a:solidFill>
                  <a:srgbClr val="27282A"/>
                </a:solidFill>
              </a:rPr>
              <a:t> </a:t>
            </a:r>
            <a:endParaRPr lang="fr-FR" b="1" i="1" dirty="0"/>
          </a:p>
          <a:p>
            <a:pPr marL="177845" indent="-177845">
              <a:lnSpc>
                <a:spcPct val="115000"/>
              </a:lnSpc>
              <a:spcBef>
                <a:spcPts val="1245"/>
              </a:spcBef>
              <a:buClr>
                <a:schemeClr val="dk1"/>
              </a:buClr>
              <a:buSzPts val="1200"/>
              <a:buFont typeface="Noto Sans Symbols"/>
              <a:buChar char="❖"/>
            </a:pPr>
            <a:r>
              <a:rPr lang="fr-FR" b="1" i="1" dirty="0"/>
              <a:t>Référence : </a:t>
            </a:r>
            <a:r>
              <a:rPr lang="fr-FR" b="1" i="1" u="sng" dirty="0">
                <a:solidFill>
                  <a:srgbClr val="0065A4"/>
                </a:solidFill>
                <a:hlinkClick r:id="rId3">
                  <a:extLst>
                    <a:ext uri="{A12FA001-AC4F-418D-AE19-62706E023703}">
                      <ahyp:hlinkClr xmlns:ahyp="http://schemas.microsoft.com/office/drawing/2018/hyperlinkcolor" val="tx"/>
                    </a:ext>
                  </a:extLst>
                </a:hlinkClick>
              </a:rPr>
              <a:t>Anthrax - Organisation mondiale de la santé animale</a:t>
            </a:r>
            <a:endParaRPr lang="fr-FR" b="1" i="1" dirty="0"/>
          </a:p>
          <a:p>
            <a:pPr marL="0" indent="0">
              <a:spcBef>
                <a:spcPts val="1618"/>
              </a:spcBef>
            </a:pPr>
            <a:endParaRPr dirty="0"/>
          </a:p>
        </p:txBody>
      </p:sp>
      <p:sp>
        <p:nvSpPr>
          <p:cNvPr id="390" name="Google Shape;390;p1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2"/>
        <p:cNvGrpSpPr/>
        <p:nvPr/>
      </p:nvGrpSpPr>
      <p:grpSpPr>
        <a:xfrm>
          <a:off x="0" y="0"/>
          <a:ext cx="0" cy="0"/>
          <a:chOff x="0" y="0"/>
          <a:chExt cx="0" cy="0"/>
        </a:xfrm>
      </p:grpSpPr>
      <p:sp>
        <p:nvSpPr>
          <p:cNvPr id="403" name="Google Shape;403;p1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04" name="Google Shape;404;p1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lnSpc>
                <a:spcPct val="115000"/>
              </a:lnSpc>
              <a:spcBef>
                <a:spcPts val="622"/>
              </a:spcBef>
            </a:pPr>
            <a:endParaRPr lang="fr-FR" b="1" u="sng"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Dites</a:t>
            </a:r>
            <a:r>
              <a:rPr lang="fr-FR" b="1" dirty="0"/>
              <a:t> : </a:t>
            </a:r>
            <a:r>
              <a:rPr lang="fr-FR" dirty="0"/>
              <a:t>Ce diagramme illustre le cycle et les modes d'infection de l'anthrax :</a:t>
            </a:r>
            <a:endParaRPr lang="fr-FR" noProof="0" dirty="0"/>
          </a:p>
          <a:p>
            <a:pPr marL="474254" lvl="1" indent="0">
              <a:lnSpc>
                <a:spcPct val="115000"/>
              </a:lnSpc>
              <a:spcBef>
                <a:spcPts val="0"/>
              </a:spcBef>
            </a:pPr>
            <a:r>
              <a:rPr lang="fr-FR" dirty="0"/>
              <a:t>1. En partant de la droite, un animal ingère des spores en broutant</a:t>
            </a:r>
            <a:endParaRPr lang="fr-FR" noProof="0" dirty="0"/>
          </a:p>
          <a:p>
            <a:pPr marL="474254" lvl="1" indent="0">
              <a:lnSpc>
                <a:spcPct val="115000"/>
              </a:lnSpc>
              <a:spcBef>
                <a:spcPts val="0"/>
              </a:spcBef>
            </a:pPr>
            <a:r>
              <a:rPr lang="fr-FR" dirty="0"/>
              <a:t>2. Les spores s'activent dans l'animal et se propagent dans le sang, provoquant la maladie chez l'animal.</a:t>
            </a:r>
            <a:endParaRPr lang="fr-FR" noProof="0" dirty="0"/>
          </a:p>
          <a:p>
            <a:pPr marL="474254" lvl="1" indent="0">
              <a:lnSpc>
                <a:spcPct val="115000"/>
              </a:lnSpc>
              <a:spcBef>
                <a:spcPts val="0"/>
              </a:spcBef>
            </a:pPr>
            <a:r>
              <a:rPr lang="fr-FR" dirty="0"/>
              <a:t>3. Le sang est versé lorsque l'animal meurt</a:t>
            </a:r>
            <a:endParaRPr lang="fr-FR" noProof="0" dirty="0"/>
          </a:p>
          <a:p>
            <a:pPr marL="474254" lvl="1" indent="0">
              <a:lnSpc>
                <a:spcPct val="115000"/>
              </a:lnSpc>
              <a:spcBef>
                <a:spcPts val="0"/>
              </a:spcBef>
            </a:pPr>
            <a:r>
              <a:rPr lang="fr-FR" dirty="0"/>
              <a:t>4. La bactérie de l'anthrax forme des spores lorsqu'elle est exposée à l'oxygène.</a:t>
            </a:r>
            <a:endParaRPr lang="fr-FR" noProof="0" dirty="0"/>
          </a:p>
          <a:p>
            <a:pPr marL="474254" lvl="1" indent="0">
              <a:lnSpc>
                <a:spcPct val="115000"/>
              </a:lnSpc>
              <a:spcBef>
                <a:spcPts val="0"/>
              </a:spcBef>
            </a:pPr>
            <a:r>
              <a:rPr lang="fr-FR" dirty="0"/>
              <a:t>5. D'autres animaux broutent dans la zone, consomment les spores et le cycle se répète</a:t>
            </a:r>
            <a:r>
              <a:rPr lang="fr-FR" b="1" dirty="0"/>
              <a:t>. &lt;CLIQUER&gt;</a:t>
            </a:r>
            <a:endParaRPr lang="fr-FR" dirty="0"/>
          </a:p>
          <a:p>
            <a:pPr marL="0" indent="0">
              <a:lnSpc>
                <a:spcPct val="115000"/>
              </a:lnSpc>
              <a:spcBef>
                <a:spcPts val="0"/>
              </a:spcBef>
            </a:pPr>
            <a:r>
              <a:rPr lang="fr-FR" dirty="0"/>
              <a:t> </a:t>
            </a:r>
            <a:endParaRPr lang="fr-FR" noProof="0"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Dites</a:t>
            </a:r>
            <a:r>
              <a:rPr lang="fr-FR" b="1" dirty="0"/>
              <a:t> : </a:t>
            </a:r>
            <a:r>
              <a:rPr lang="fr-FR" dirty="0"/>
              <a:t>Les humains peuvent alors être infectés par les spores en :</a:t>
            </a:r>
            <a:endParaRPr lang="fr-FR" noProof="0" dirty="0"/>
          </a:p>
          <a:p>
            <a:pPr marL="711380" lvl="1" indent="-237127">
              <a:lnSpc>
                <a:spcPct val="115000"/>
              </a:lnSpc>
              <a:spcBef>
                <a:spcPts val="0"/>
              </a:spcBef>
              <a:buClr>
                <a:schemeClr val="dk1"/>
              </a:buClr>
              <a:buSzPts val="1200"/>
              <a:buFont typeface="Calibri"/>
              <a:buAutoNum type="alphaLcPeriod"/>
            </a:pPr>
            <a:r>
              <a:rPr lang="fr-FR" dirty="0"/>
              <a:t>Touchant un animal mort, </a:t>
            </a:r>
            <a:endParaRPr lang="fr-FR" noProof="0" dirty="0"/>
          </a:p>
          <a:p>
            <a:pPr marL="711380" lvl="1" indent="-237127">
              <a:lnSpc>
                <a:spcPct val="115000"/>
              </a:lnSpc>
              <a:spcBef>
                <a:spcPts val="0"/>
              </a:spcBef>
              <a:buClr>
                <a:schemeClr val="dk1"/>
              </a:buClr>
              <a:buSzPts val="1200"/>
              <a:buFont typeface="Calibri"/>
              <a:buAutoNum type="alphaLcPeriod"/>
            </a:pPr>
            <a:r>
              <a:rPr lang="fr-FR" dirty="0"/>
              <a:t>Consommant de la viande contaminée, ou</a:t>
            </a:r>
            <a:endParaRPr lang="fr-FR" noProof="0" dirty="0"/>
          </a:p>
          <a:p>
            <a:pPr marL="711380" lvl="1" indent="-237127">
              <a:lnSpc>
                <a:spcPct val="115000"/>
              </a:lnSpc>
              <a:spcBef>
                <a:spcPts val="0"/>
              </a:spcBef>
              <a:buClr>
                <a:schemeClr val="dk1"/>
              </a:buClr>
              <a:buSzPts val="1200"/>
              <a:buFont typeface="Calibri"/>
              <a:buAutoNum type="alphaLcPeriod"/>
            </a:pPr>
            <a:r>
              <a:rPr lang="fr-FR" dirty="0"/>
              <a:t>Inhalant les spores</a:t>
            </a:r>
            <a:endParaRPr lang="fr-FR" noProof="0" dirty="0"/>
          </a:p>
          <a:p>
            <a:pPr marL="0" indent="0">
              <a:spcBef>
                <a:spcPts val="373"/>
              </a:spcBef>
            </a:pPr>
            <a:endParaRPr dirty="0"/>
          </a:p>
        </p:txBody>
      </p:sp>
      <p:sp>
        <p:nvSpPr>
          <p:cNvPr id="405" name="Google Shape;405;p1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1"/>
        <p:cNvGrpSpPr/>
        <p:nvPr/>
      </p:nvGrpSpPr>
      <p:grpSpPr>
        <a:xfrm>
          <a:off x="0" y="0"/>
          <a:ext cx="0" cy="0"/>
          <a:chOff x="0" y="0"/>
          <a:chExt cx="0" cy="0"/>
        </a:xfrm>
      </p:grpSpPr>
      <p:sp>
        <p:nvSpPr>
          <p:cNvPr id="422" name="Google Shape;422;p1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23" name="Google Shape;423;p1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lnSpc>
                <a:spcPct val="115000"/>
              </a:lnSpc>
              <a:spcBef>
                <a:spcPts val="622"/>
              </a:spcBef>
            </a:pPr>
            <a:endParaRPr lang="fr-FR" b="1" u="sng"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La première étape de l'analyse d'un problème consiste à rédiger un énoncé de problème. L'énoncé du problème doit être clair et simple. Lors de la rédaction de l'énoncé du problème, n'incluez pas la solution. Évitez de tirer des conclusions hâtives concernant les meilleures solutions et d'attribuer des responsabilités, ce qui pourrait aliéner des personnes qui pourraient être importantes pour résoudre le problème.</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Voici des exemples d'un bon et d'un mauvais énoncé de problème sur la question des épidémies récurrentes d'anthrax.  L'affirmation « Les flambées </a:t>
            </a:r>
            <a:r>
              <a:rPr lang="fr-FR" noProof="0" dirty="0"/>
              <a:t>épidémiques</a:t>
            </a:r>
            <a:r>
              <a:rPr lang="fr-FR" dirty="0"/>
              <a:t> d'anthrax continuent de se produire dans des communautés avec du bétail et qui sont sous-vaccinées et mal informées» n'est pas un bon énoncé de problème.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Qu'est-ce qui ne va pas dans cet énoncé de problème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Réponse : </a:t>
            </a:r>
            <a:r>
              <a:rPr lang="fr-FR" b="1" i="1" dirty="0"/>
              <a:t>« </a:t>
            </a:r>
            <a:r>
              <a:rPr lang="fr-FR" i="1" dirty="0"/>
              <a:t>Sous-vaccinés et mal informés » implique des solutions - la vaccination et l'éducation. L'expression « communautés avec du bétail » implique que seules les communautés possédant du bétail sont menacées. Bien que cette affirmation puisse être vraie dans de nombreux contextes, elle ne constitue pas un énoncé de problème approprié.  L'énoncé « Les f</a:t>
            </a:r>
            <a:r>
              <a:rPr lang="fr-FR" i="1" noProof="0" dirty="0"/>
              <a:t>lambées épidémiques</a:t>
            </a:r>
            <a:r>
              <a:rPr lang="fr-FR" i="1" dirty="0"/>
              <a:t> d'anthrax continuent de se reproduire dans les populations humaines et animales » décrit le problème mais évite d'en suggérer les causes.</a:t>
            </a:r>
            <a:endParaRPr lang="fr-FR" noProof="0" dirty="0"/>
          </a:p>
          <a:p>
            <a:pPr marL="0" indent="0">
              <a:lnSpc>
                <a:spcPct val="115000"/>
              </a:lnSpc>
              <a:spcBef>
                <a:spcPts val="1245"/>
              </a:spcBef>
            </a:pPr>
            <a:endParaRPr lang="fr-FR" dirty="0"/>
          </a:p>
          <a:p>
            <a:pPr marL="177845" indent="-177845">
              <a:spcBef>
                <a:spcPts val="1618"/>
              </a:spcBef>
              <a:buClr>
                <a:schemeClr val="dk1"/>
              </a:buClr>
              <a:buSzPts val="1200"/>
              <a:buFont typeface="Noto Sans Symbols"/>
              <a:buChar char="❖"/>
            </a:pPr>
            <a:r>
              <a:rPr lang="fr-FR" b="1" i="1" dirty="0"/>
              <a:t>Vérifier avec la classe que les énoncés des problèmes sont bien compris.</a:t>
            </a:r>
            <a:endParaRPr lang="fr-FR" b="1" noProof="0" dirty="0">
              <a:latin typeface="Arial"/>
              <a:ea typeface="Arial"/>
              <a:cs typeface="Arial"/>
              <a:sym typeface="Arial"/>
            </a:endParaRPr>
          </a:p>
        </p:txBody>
      </p:sp>
      <p:sp>
        <p:nvSpPr>
          <p:cNvPr id="424" name="Google Shape;424;p1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
        <p:cNvGrpSpPr/>
        <p:nvPr/>
      </p:nvGrpSpPr>
      <p:grpSpPr>
        <a:xfrm>
          <a:off x="0" y="0"/>
          <a:ext cx="0" cy="0"/>
          <a:chOff x="0" y="0"/>
          <a:chExt cx="0" cy="0"/>
        </a:xfrm>
      </p:grpSpPr>
      <p:sp>
        <p:nvSpPr>
          <p:cNvPr id="430" name="Google Shape;430;p1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31" name="Google Shape;431;p1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lnSpc>
                <a:spcPct val="115000"/>
              </a:lnSpc>
              <a:spcBef>
                <a:spcPts val="622"/>
              </a:spcBef>
            </a:pPr>
            <a:endParaRPr lang="fr-FR" b="1" u="sng"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Nous allons pratiquer l'analyse de problèmes en prenant pour exemple les flambées récurrentes d'anthrax. </a:t>
            </a:r>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Quelles sont les raisons possibles pour lesquelles les flambées d'anthrax continuent à se produire ? Pensez à des raisons générales et à des raisons spécifiques à votre propre communauté - quels comportements ou facteurs environnementaux permettraient aux flambées épidémiques d'anthrax de se reproduire ?</a:t>
            </a:r>
            <a:endParaRPr lang="fr-FR" noProof="0" dirty="0"/>
          </a:p>
          <a:p>
            <a:pPr marL="79042" indent="0">
              <a:lnSpc>
                <a:spcPct val="115000"/>
              </a:lnSpc>
              <a:spcBef>
                <a:spcPts val="1245"/>
              </a:spcBef>
              <a:buClr>
                <a:schemeClr val="dk1"/>
              </a:buClr>
              <a:buSzPts val="1200"/>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Réponse : </a:t>
            </a:r>
            <a:r>
              <a:rPr lang="fr-FR" i="1" dirty="0"/>
              <a:t>Plusieurs réponses sont possibles.</a:t>
            </a:r>
            <a:endParaRPr lang="fr-FR" noProof="0" dirty="0"/>
          </a:p>
          <a:p>
            <a:pPr marL="296408" indent="-217366">
              <a:lnSpc>
                <a:spcPct val="115000"/>
              </a:lnSpc>
              <a:spcBef>
                <a:spcPts val="1245"/>
              </a:spcBef>
              <a:buClr>
                <a:schemeClr val="dk1"/>
              </a:buClr>
              <a:buSzPts val="1200"/>
            </a:pPr>
            <a:endParaRPr lang="fr-FR" b="1" i="1" dirty="0"/>
          </a:p>
          <a:p>
            <a:pPr marL="177845" indent="-177845">
              <a:lnSpc>
                <a:spcPct val="115000"/>
              </a:lnSpc>
              <a:spcBef>
                <a:spcPts val="1245"/>
              </a:spcBef>
              <a:buClr>
                <a:schemeClr val="dk1"/>
              </a:buClr>
              <a:buSzPts val="1200"/>
              <a:buFont typeface="Noto Sans Symbols"/>
              <a:buChar char="❖"/>
            </a:pPr>
            <a:r>
              <a:rPr lang="fr-FR" b="1" i="1" dirty="0"/>
              <a:t>La diapositive suivante énumère un grand nombre de causes qui peuvent être mentionnées. Encouragez les participants à utiliser la méthode « Mais pourquoi ? »</a:t>
            </a:r>
            <a:endParaRPr lang="fr-FR" b="1" dirty="0"/>
          </a:p>
          <a:p>
            <a:pPr marL="0" indent="0">
              <a:spcBef>
                <a:spcPts val="1618"/>
              </a:spcBef>
            </a:pPr>
            <a:endParaRPr dirty="0"/>
          </a:p>
        </p:txBody>
      </p:sp>
      <p:sp>
        <p:nvSpPr>
          <p:cNvPr id="432" name="Google Shape;432;p1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7"/>
        <p:cNvGrpSpPr/>
        <p:nvPr/>
      </p:nvGrpSpPr>
      <p:grpSpPr>
        <a:xfrm>
          <a:off x="0" y="0"/>
          <a:ext cx="0" cy="0"/>
          <a:chOff x="0" y="0"/>
          <a:chExt cx="0" cy="0"/>
        </a:xfrm>
      </p:grpSpPr>
      <p:sp>
        <p:nvSpPr>
          <p:cNvPr id="438" name="Google Shape;438;p1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39" name="Google Shape;439;p1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lnSpc>
                <a:spcPct val="115000"/>
              </a:lnSpc>
              <a:spcBef>
                <a:spcPts val="622"/>
              </a:spcBef>
            </a:pPr>
            <a:endParaRPr lang="fr-FR" b="1" u="sng"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cette diapositive énumère certaines des causes qui contribuent aux épidémies d'anthrax. Pour chacune d'entre elles, vous pourriez demander « mais pourquoi » à plusieurs reprises, afin d'obtenir d'autres causes contributives, voire une cause fondamentale.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Prenez</a:t>
            </a:r>
            <a:r>
              <a:rPr lang="fr-FR" dirty="0"/>
              <a:t> le temps d'examiner la situation.</a:t>
            </a:r>
            <a:endParaRPr lang="fr-FR" noProof="0" dirty="0"/>
          </a:p>
          <a:p>
            <a:pPr marL="0" indent="0">
              <a:spcBef>
                <a:spcPts val="1618"/>
              </a:spcBef>
            </a:pPr>
            <a:endParaRPr dirty="0"/>
          </a:p>
        </p:txBody>
      </p:sp>
      <p:sp>
        <p:nvSpPr>
          <p:cNvPr id="440" name="Google Shape;440;p1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4"/>
        <p:cNvGrpSpPr/>
        <p:nvPr/>
      </p:nvGrpSpPr>
      <p:grpSpPr>
        <a:xfrm>
          <a:off x="0" y="0"/>
          <a:ext cx="0" cy="0"/>
          <a:chOff x="0" y="0"/>
          <a:chExt cx="0" cy="0"/>
        </a:xfrm>
      </p:grpSpPr>
      <p:sp>
        <p:nvSpPr>
          <p:cNvPr id="445" name="Google Shape;445;p16: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46" name="Google Shape;446;p16: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296408" indent="-217366">
              <a:lnSpc>
                <a:spcPct val="115000"/>
              </a:lnSpc>
              <a:spcBef>
                <a:spcPts val="622"/>
              </a:spcBef>
              <a:buClr>
                <a:schemeClr val="dk1"/>
              </a:buClr>
              <a:buSzPts val="1200"/>
            </a:pPr>
            <a:endParaRPr lang="fr-FR" b="1" u="sng"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Après avoir dressé la liste des causes potentielles, il faut les classer dans des catégories ou des groupes appropriés. Il y a plusieurs différents regroupements possibles.  Pour les flambées récurrentes d'anthrax, nous proposons quatre grands groupes : l'environnement, le comportement de la communauté, le système de santé et la surveillance et la réponse. Nous les utiliserons comme « causes principales » pour notre diagramme en </a:t>
            </a:r>
            <a:r>
              <a:rPr lang="fr-FR" noProof="0" dirty="0"/>
              <a:t>a</a:t>
            </a:r>
            <a:r>
              <a:rPr lang="fr-FR" dirty="0"/>
              <a:t>rêtes de poisson.</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Êtes-vous d'accord avec ces regroupements ? Si ce n'est pas le cas, que changeriez-vous ou ajouteriez-vous ?</a:t>
            </a:r>
            <a:endParaRPr lang="fr-FR" noProof="0" dirty="0"/>
          </a:p>
          <a:p>
            <a:pPr marL="177845" indent="-98803">
              <a:lnSpc>
                <a:spcPct val="115000"/>
              </a:lnSpc>
              <a:spcBef>
                <a:spcPts val="1245"/>
              </a:spcBef>
              <a:buClr>
                <a:schemeClr val="dk1"/>
              </a:buClr>
              <a:buSzPts val="1200"/>
            </a:pPr>
            <a:endParaRPr lang="fr-FR" i="1" dirty="0"/>
          </a:p>
          <a:p>
            <a:pPr marL="177845" indent="-177845">
              <a:lnSpc>
                <a:spcPct val="115000"/>
              </a:lnSpc>
              <a:spcBef>
                <a:spcPts val="1245"/>
              </a:spcBef>
              <a:buClr>
                <a:schemeClr val="dk1"/>
              </a:buClr>
              <a:buSzPts val="1200"/>
              <a:buFont typeface="Noto Sans Symbols"/>
              <a:buChar char="❖"/>
            </a:pPr>
            <a:r>
              <a:rPr lang="fr-FR" b="1" i="1" dirty="0"/>
              <a:t>Notez que même si les participants suggèrent d'autres catégories, ce sont les quatre catégories qui seront utilisées dans l'exemple du diagramme en arête</a:t>
            </a:r>
            <a:r>
              <a:rPr lang="fr-FR" b="1" i="1" noProof="0" dirty="0"/>
              <a:t>s </a:t>
            </a:r>
            <a:r>
              <a:rPr lang="fr-FR" b="1" i="1" dirty="0"/>
              <a:t>de poisson.</a:t>
            </a:r>
            <a:endParaRPr lang="fr-FR" noProof="0" dirty="0"/>
          </a:p>
          <a:p>
            <a:pPr marL="177845" indent="-98803">
              <a:lnSpc>
                <a:spcPct val="115000"/>
              </a:lnSpc>
              <a:spcBef>
                <a:spcPts val="1245"/>
              </a:spcBef>
              <a:buClr>
                <a:schemeClr val="dk1"/>
              </a:buClr>
              <a:buSzPts val="1200"/>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Réponse : </a:t>
            </a:r>
            <a:r>
              <a:rPr lang="fr-FR" i="1" dirty="0"/>
              <a:t>Les réponses varieront.</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i="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dirty="0"/>
              <a:t> </a:t>
            </a:r>
            <a:r>
              <a:rPr lang="fr-FR" b="1" dirty="0"/>
              <a:t>:</a:t>
            </a:r>
            <a:r>
              <a:rPr lang="fr-FR" dirty="0"/>
              <a:t> Bien que ces regroupements ou catégories principales soient assez larges, ces quatre catégories ne conviendront pas à tous les problèmes de santé publique.</a:t>
            </a:r>
            <a:endParaRPr lang="fr-FR" noProof="0" dirty="0"/>
          </a:p>
          <a:p>
            <a:pPr marL="0" indent="0">
              <a:lnSpc>
                <a:spcPct val="115000"/>
              </a:lnSpc>
              <a:spcBef>
                <a:spcPts val="1245"/>
              </a:spcBef>
            </a:pPr>
            <a:endParaRPr dirty="0"/>
          </a:p>
          <a:p>
            <a:pPr marL="0" indent="0">
              <a:spcBef>
                <a:spcPts val="1618"/>
              </a:spcBef>
            </a:pPr>
            <a:endParaRPr dirty="0"/>
          </a:p>
        </p:txBody>
      </p:sp>
      <p:sp>
        <p:nvSpPr>
          <p:cNvPr id="447" name="Google Shape;447;p16: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4"/>
        <p:cNvGrpSpPr/>
        <p:nvPr/>
      </p:nvGrpSpPr>
      <p:grpSpPr>
        <a:xfrm>
          <a:off x="0" y="0"/>
          <a:ext cx="0" cy="0"/>
          <a:chOff x="0" y="0"/>
          <a:chExt cx="0" cy="0"/>
        </a:xfrm>
      </p:grpSpPr>
      <p:sp>
        <p:nvSpPr>
          <p:cNvPr id="455" name="Google Shape;455;p1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56" name="Google Shape;456;p17: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296408" indent="-217366">
              <a:lnSpc>
                <a:spcPct val="115000"/>
              </a:lnSpc>
              <a:spcBef>
                <a:spcPts val="622"/>
              </a:spcBef>
              <a:buClr>
                <a:schemeClr val="dk1"/>
              </a:buClr>
              <a:buSzPts val="1200"/>
            </a:pPr>
            <a:endParaRPr lang="fr-FR" b="1" u="sng" dirty="0"/>
          </a:p>
          <a:p>
            <a:pPr marL="177845" indent="-177845">
              <a:lnSpc>
                <a:spcPct val="115000"/>
              </a:lnSpc>
              <a:spcBef>
                <a:spcPts val="1245"/>
              </a:spcBef>
              <a:buClr>
                <a:schemeClr val="dk1"/>
              </a:buClr>
              <a:buSzPts val="1200"/>
              <a:buFont typeface="Noto Sans Symbols"/>
              <a:buChar char="❖"/>
            </a:pPr>
            <a:r>
              <a:rPr lang="fr-FR" b="1" i="1" dirty="0"/>
              <a:t>Ce diagramme est appelé </a:t>
            </a:r>
            <a:r>
              <a:rPr lang="fr-FR" b="1" i="1" u="sng" dirty="0"/>
              <a:t>diagramme de cause à effet</a:t>
            </a:r>
            <a:r>
              <a:rPr lang="fr-FR" b="1" i="1" dirty="0"/>
              <a:t>, </a:t>
            </a:r>
            <a:r>
              <a:rPr lang="fr-FR" b="1" i="1" u="sng" dirty="0"/>
              <a:t>diagramme d’arêtes de poisson </a:t>
            </a:r>
            <a:r>
              <a:rPr lang="fr-FR" b="1" i="1" dirty="0"/>
              <a:t>ou </a:t>
            </a:r>
            <a:r>
              <a:rPr lang="fr-FR" b="1" i="1" u="sng" dirty="0"/>
              <a:t>diagramme d'Ishikawa</a:t>
            </a:r>
            <a:r>
              <a:rPr lang="fr-FR" b="1" i="1" dirty="0"/>
              <a:t>. Il a été mis au point par </a:t>
            </a:r>
            <a:r>
              <a:rPr lang="fr-FR" b="1" i="1" dirty="0" err="1"/>
              <a:t>Kaoru</a:t>
            </a:r>
            <a:r>
              <a:rPr lang="fr-FR" b="1" i="1" dirty="0"/>
              <a:t> Ishikawa, un expert japonais du contrôle de la qualité et de la conception de la production. L'objectif initial de ce diagramme était de démontrer la relation entre les causes et un problème unique lors de l'analyse des défauts dans les processus industriels. Il a été le plus utilisé dans le développement des voitures de sport Mazda.</a:t>
            </a:r>
            <a:endParaRPr lang="fr-FR" noProof="0" dirty="0"/>
          </a:p>
          <a:p>
            <a:pPr marL="177845" indent="-98803">
              <a:lnSpc>
                <a:spcPct val="115000"/>
              </a:lnSpc>
              <a:spcBef>
                <a:spcPts val="1245"/>
              </a:spcBef>
              <a:buClr>
                <a:schemeClr val="dk1"/>
              </a:buClr>
              <a:buSzPts val="1200"/>
            </a:pPr>
            <a:endParaRPr lang="fr-FR" i="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Une fois l'énoncé du problème déterminé, l'étape suivante consiste à examiner les causes principales du problème. Nous utiliserons un diagramme de cause et d'effet, également connu sous le nom de diagramme d’arêtes de poisson.</a:t>
            </a:r>
            <a:endParaRPr lang="fr-FR" noProof="0" dirty="0"/>
          </a:p>
          <a:p>
            <a:pPr marL="177845" indent="-98803">
              <a:lnSpc>
                <a:spcPct val="115000"/>
              </a:lnSpc>
              <a:spcBef>
                <a:spcPts val="1245"/>
              </a:spcBef>
              <a:buClr>
                <a:schemeClr val="dk1"/>
              </a:buClr>
              <a:buSzPts val="1200"/>
            </a:pPr>
            <a:endParaRPr dirty="0"/>
          </a:p>
          <a:p>
            <a:pPr marL="177845" indent="-59282">
              <a:lnSpc>
                <a:spcPct val="115000"/>
              </a:lnSpc>
              <a:spcBef>
                <a:spcPts val="1245"/>
              </a:spcBef>
              <a:buClr>
                <a:schemeClr val="dk1"/>
              </a:buClr>
              <a:buSzPts val="1800"/>
            </a:pPr>
            <a:endParaRPr sz="1900" dirty="0">
              <a:latin typeface="Times New Roman"/>
              <a:ea typeface="Times New Roman"/>
              <a:cs typeface="Times New Roman"/>
              <a:sym typeface="Times New Roman"/>
            </a:endParaRPr>
          </a:p>
          <a:p>
            <a:pPr marL="0" indent="0">
              <a:lnSpc>
                <a:spcPct val="115000"/>
              </a:lnSpc>
              <a:spcBef>
                <a:spcPts val="1245"/>
              </a:spcBef>
            </a:pPr>
            <a:endParaRPr sz="1900" b="1" i="1" dirty="0">
              <a:latin typeface="Times New Roman"/>
              <a:ea typeface="Times New Roman"/>
              <a:cs typeface="Times New Roman"/>
              <a:sym typeface="Times New Roman"/>
            </a:endParaRPr>
          </a:p>
          <a:p>
            <a:pPr marL="0" indent="0">
              <a:spcBef>
                <a:spcPts val="1618"/>
              </a:spcBef>
            </a:pPr>
            <a:endParaRPr dirty="0"/>
          </a:p>
        </p:txBody>
      </p:sp>
      <p:sp>
        <p:nvSpPr>
          <p:cNvPr id="457" name="Google Shape;457;p17: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2"/>
        <p:cNvGrpSpPr/>
        <p:nvPr/>
      </p:nvGrpSpPr>
      <p:grpSpPr>
        <a:xfrm>
          <a:off x="0" y="0"/>
          <a:ext cx="0" cy="0"/>
          <a:chOff x="0" y="0"/>
          <a:chExt cx="0" cy="0"/>
        </a:xfrm>
      </p:grpSpPr>
      <p:sp>
        <p:nvSpPr>
          <p:cNvPr id="473" name="Google Shape;473;p18: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74" name="Google Shape;474;p18: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296408" indent="-217366">
              <a:lnSpc>
                <a:spcPct val="115000"/>
              </a:lnSpc>
              <a:spcBef>
                <a:spcPts val="622"/>
              </a:spcBef>
              <a:buClr>
                <a:schemeClr val="dk1"/>
              </a:buClr>
              <a:buSzPts val="1200"/>
            </a:pPr>
            <a:endParaRPr lang="fr-FR" b="1" u="sng" dirty="0"/>
          </a:p>
          <a:p>
            <a:pPr marL="177845" indent="-177845">
              <a:lnSpc>
                <a:spcPct val="115000"/>
              </a:lnSpc>
              <a:spcBef>
                <a:spcPts val="1245"/>
              </a:spcBef>
              <a:buClr>
                <a:schemeClr val="dk1"/>
              </a:buClr>
              <a:buSzPts val="1200"/>
              <a:buFont typeface="Noto Sans Symbols"/>
              <a:buChar char="❖"/>
            </a:pPr>
            <a:r>
              <a:rPr lang="fr-FR" b="1" i="1" dirty="0"/>
              <a:t>Cette diapositive contient des animations pour chaque section du diagramme en arêtes de poisson.</a:t>
            </a:r>
            <a:endParaRPr lang="fr-FR" noProof="0" dirty="0"/>
          </a:p>
          <a:p>
            <a:pPr marL="177845" indent="-98803">
              <a:lnSpc>
                <a:spcPct val="115000"/>
              </a:lnSpc>
              <a:spcBef>
                <a:spcPts val="1245"/>
              </a:spcBef>
              <a:buClr>
                <a:schemeClr val="dk1"/>
              </a:buClr>
              <a:buSzPts val="1200"/>
            </a:pPr>
            <a:endParaRPr lang="fr-FR" i="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Le diagramme d’arêtes de poisson est représenté ici avec des étiquettes pour les différentes sections du diagramme. On l'appelle diagramme d’arêtes de poisson parce qu'il ressemble au squelette d'un poisson. Le problème analysé est placé à la tête du poisson. </a:t>
            </a:r>
            <a:r>
              <a:rPr lang="fr-FR" b="1" dirty="0"/>
              <a:t>&lt;CLIQUER&gt;</a:t>
            </a:r>
            <a:endParaRPr lang="fr-FR" noProof="0" dirty="0"/>
          </a:p>
          <a:p>
            <a:pPr marL="79042" indent="0">
              <a:lnSpc>
                <a:spcPct val="115000"/>
              </a:lnSpc>
              <a:spcBef>
                <a:spcPts val="1245"/>
              </a:spcBef>
              <a:buClr>
                <a:schemeClr val="dk1"/>
              </a:buClr>
              <a:buSzPts val="1200"/>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Les grandes catégories de causes sont placées dans les cases à la fin de chaque arête de poisson. </a:t>
            </a:r>
            <a:r>
              <a:rPr lang="fr-FR" b="1" dirty="0"/>
              <a:t>&lt;CLIQUER&gt;</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dirty="0"/>
          </a:p>
          <a:p>
            <a:pPr marL="177845" indent="-177845" defTabSz="948507">
              <a:lnSpc>
                <a:spcPct val="115000"/>
              </a:lnSpc>
              <a:spcBef>
                <a:spcPts val="1245"/>
              </a:spcBef>
              <a:buClr>
                <a:schemeClr val="dk1"/>
              </a:buClr>
              <a:buSzPts val="1200"/>
              <a:buFont typeface="Wingdings" panose="05000000000000000000" pitchFamily="2" charset="2"/>
              <a:buChar char="§"/>
              <a:defRPr/>
            </a:pPr>
            <a:r>
              <a:rPr lang="fr-FR" b="1" u="sng" dirty="0"/>
              <a:t>Dites</a:t>
            </a:r>
            <a:r>
              <a:rPr lang="fr-FR" b="1" dirty="0"/>
              <a:t> : </a:t>
            </a:r>
            <a:r>
              <a:rPr lang="fr-FR" dirty="0"/>
              <a:t>Les causes évoquées lors du remue-méninge peuvent ensuite être placées sur des lignes dans leur catégorie respective</a:t>
            </a:r>
            <a:r>
              <a:rPr lang="fr-FR" b="1" dirty="0"/>
              <a:t>. &lt;CLIQUER&gt;</a:t>
            </a:r>
            <a:endParaRPr lang="fr-FR" noProof="0" dirty="0"/>
          </a:p>
          <a:p>
            <a:pPr marL="177845" indent="-177845">
              <a:lnSpc>
                <a:spcPct val="115000"/>
              </a:lnSpc>
              <a:spcBef>
                <a:spcPts val="1245"/>
              </a:spcBef>
              <a:buFont typeface="Wingdings" panose="05000000000000000000" pitchFamily="2" charset="2"/>
              <a:buChar char="§"/>
            </a:pPr>
            <a:endParaRPr lang="fr-FR"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Dites</a:t>
            </a:r>
            <a:r>
              <a:rPr lang="fr-FR" b="1" dirty="0"/>
              <a:t> : </a:t>
            </a:r>
            <a:r>
              <a:rPr lang="fr-FR" dirty="0"/>
              <a:t>Cette représentation simple permet de comprendre la relation entre des causes multiples et un effet. De nombreuses personnes examinent toutes les choses qui peuvent mal tourner et se sentent dépassées par le nombre de causes. L'avantage d'analyser un problème de cette manière est qu'elle aide à organiser et à visualiser les causes d'un problème - ce qui vous permet d'être systématique dans votre réflexion. </a:t>
            </a:r>
            <a:endParaRPr lang="fr-FR" noProof="0" dirty="0"/>
          </a:p>
          <a:p>
            <a:pPr marL="0" indent="0">
              <a:spcBef>
                <a:spcPts val="1618"/>
              </a:spcBef>
            </a:pPr>
            <a:endParaRPr dirty="0"/>
          </a:p>
        </p:txBody>
      </p:sp>
      <p:sp>
        <p:nvSpPr>
          <p:cNvPr id="475" name="Google Shape;475;p18: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9"/>
        <p:cNvGrpSpPr/>
        <p:nvPr/>
      </p:nvGrpSpPr>
      <p:grpSpPr>
        <a:xfrm>
          <a:off x="0" y="0"/>
          <a:ext cx="0" cy="0"/>
          <a:chOff x="0" y="0"/>
          <a:chExt cx="0" cy="0"/>
        </a:xfrm>
      </p:grpSpPr>
      <p:sp>
        <p:nvSpPr>
          <p:cNvPr id="510" name="Google Shape;510;p19: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11" name="Google Shape;511;p19: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Pour revenir à notre exemple de l'anthrax, le diagramme présente un résumé de l'énoncé du problème de l'anthrax en tête, ainsi que les quatre grandes catégories de problèmes.</a:t>
            </a:r>
            <a:endParaRPr lang="fr-FR" noProof="0" dirty="0"/>
          </a:p>
          <a:p>
            <a:pPr marL="770662" lvl="1" indent="-296408">
              <a:lnSpc>
                <a:spcPct val="115000"/>
              </a:lnSpc>
              <a:spcBef>
                <a:spcPts val="1245"/>
              </a:spcBef>
              <a:buClr>
                <a:schemeClr val="dk1"/>
              </a:buClr>
              <a:buSzPts val="1200"/>
              <a:buFont typeface="Courier New"/>
              <a:buChar char="o"/>
            </a:pPr>
            <a:r>
              <a:rPr lang="fr-FR" dirty="0"/>
              <a:t>Notez que l'ordre des catégories n'a pas d'importance. </a:t>
            </a:r>
            <a:endParaRPr lang="fr-FR" noProof="0" dirty="0"/>
          </a:p>
          <a:p>
            <a:pPr marL="0" indent="0">
              <a:spcBef>
                <a:spcPts val="1618"/>
              </a:spcBef>
            </a:pPr>
            <a:endParaRPr dirty="0"/>
          </a:p>
        </p:txBody>
      </p:sp>
      <p:sp>
        <p:nvSpPr>
          <p:cNvPr id="512" name="Google Shape;512;p19: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p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91" name="Google Shape;291;p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Demandez</a:t>
            </a:r>
            <a:r>
              <a:rPr lang="fr-FR" dirty="0"/>
              <a:t> à un volontaire de lire les objectifs d'apprentissage à haute voix.</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u="sng"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Dans le cadre de votre travail sur le terrain, vous avez visité des structures sanitaires ou d'autres sources de données de surveillance. Vous avez également visité des structures d'autres secteurs pour en savoir plus sur leurs systèmes de surveillance.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u="sng"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Quels sont les principaux problèmes du système de surveillance que vous avez découverts ?</a:t>
            </a:r>
            <a:endParaRPr lang="fr-FR" noProof="0" dirty="0"/>
          </a:p>
          <a:p>
            <a:pPr marL="177845" indent="-98803">
              <a:lnSpc>
                <a:spcPct val="115000"/>
              </a:lnSpc>
              <a:spcBef>
                <a:spcPts val="1245"/>
              </a:spcBef>
              <a:buClr>
                <a:schemeClr val="dk1"/>
              </a:buClr>
              <a:buSzPts val="1200"/>
            </a:pPr>
            <a:endParaRPr lang="fr-FR" b="1" i="1" dirty="0"/>
          </a:p>
          <a:p>
            <a:pPr marL="177845" indent="-177845">
              <a:lnSpc>
                <a:spcPct val="115000"/>
              </a:lnSpc>
              <a:spcBef>
                <a:spcPts val="1245"/>
              </a:spcBef>
              <a:buClr>
                <a:schemeClr val="dk1"/>
              </a:buClr>
              <a:buSzPts val="1200"/>
              <a:buFont typeface="Noto Sans Symbols"/>
              <a:buChar char="❖"/>
            </a:pPr>
            <a:r>
              <a:rPr lang="fr-FR" b="1" i="1" dirty="0"/>
              <a:t>Sollicitez quelques réponses ; les réponses suggérées se trouvent sur la diapositive suivante.</a:t>
            </a:r>
            <a:endParaRPr lang="fr-FR" noProof="0" dirty="0"/>
          </a:p>
          <a:p>
            <a:pPr marL="0" indent="0">
              <a:spcBef>
                <a:spcPts val="1618"/>
              </a:spcBef>
            </a:pPr>
            <a:endParaRPr dirty="0"/>
          </a:p>
        </p:txBody>
      </p:sp>
      <p:sp>
        <p:nvSpPr>
          <p:cNvPr id="292" name="Google Shape;292;p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2"/>
        <p:cNvGrpSpPr/>
        <p:nvPr/>
      </p:nvGrpSpPr>
      <p:grpSpPr>
        <a:xfrm>
          <a:off x="0" y="0"/>
          <a:ext cx="0" cy="0"/>
          <a:chOff x="0" y="0"/>
          <a:chExt cx="0" cy="0"/>
        </a:xfrm>
      </p:grpSpPr>
      <p:sp>
        <p:nvSpPr>
          <p:cNvPr id="533" name="Google Shape;533;p20: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34" name="Google Shape;534;p20: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Voici quelques-unes des causes qui ont fait l'objet d'un remue-méninge, classées par catégorie. Notez que certaines causes peuvent correspondre à plusieurs catégories. Ce n'est pas grave : l'important est d'inclure les causes pertinentes dans le diagramme. L'emplacement et la catégorisation spécifiques sont moins importants.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Beaucoup de ces causes peuvent être très importantes. Par exemple, l'absence de vaccination ou le manque d'accès aux soins de santé sont des problèmes importants qui justifient leur propre diagramme en arête de poisson. Le but de cet exercice n'est pas de résoudre tous ces problèmes, mais plutôt de souligner leur existence et de mieux comprendre comment ils contribuent au problème situé en tête du diagramme d’arêtes de poisson (les flambées d'anthrax, dans le cas présent). Toutefois, si vous le souhaitez, vous pouvez demander « mais pourquoi » pour certains de ces problèmes et créer d'autres branches plus petites pour atteindre certaines des causes contributives ou une cause fondamentale. </a:t>
            </a:r>
            <a:endParaRPr lang="fr-FR" noProof="0" dirty="0"/>
          </a:p>
          <a:p>
            <a:pPr marL="79042" indent="0">
              <a:lnSpc>
                <a:spcPct val="115000"/>
              </a:lnSpc>
              <a:spcBef>
                <a:spcPts val="1245"/>
              </a:spcBef>
              <a:buClr>
                <a:schemeClr val="dk1"/>
              </a:buClr>
              <a:buSzPts val="1200"/>
            </a:pPr>
            <a:endParaRPr lang="fr-FR" b="1" u="sng"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Prenez le temps d'examiner ce diagramme d’arêtes de poisson.</a:t>
            </a:r>
            <a:endParaRPr lang="fr-FR" noProof="0" dirty="0"/>
          </a:p>
          <a:p>
            <a:pPr marL="177845" indent="-98803">
              <a:lnSpc>
                <a:spcPct val="115000"/>
              </a:lnSpc>
              <a:spcBef>
                <a:spcPts val="1245"/>
              </a:spcBef>
              <a:buClr>
                <a:schemeClr val="dk1"/>
              </a:buClr>
              <a:buSzPts val="1200"/>
            </a:pPr>
            <a:endParaRPr lang="fr-FR" i="1" dirty="0"/>
          </a:p>
          <a:p>
            <a:pPr marL="177845" indent="-177845">
              <a:lnSpc>
                <a:spcPct val="115000"/>
              </a:lnSpc>
              <a:spcBef>
                <a:spcPts val="1245"/>
              </a:spcBef>
              <a:buClr>
                <a:schemeClr val="dk1"/>
              </a:buClr>
              <a:buSzPts val="1200"/>
              <a:buFont typeface="Noto Sans Symbols"/>
              <a:buChar char="❖"/>
            </a:pPr>
            <a:r>
              <a:rPr lang="fr-FR" b="1" i="1" dirty="0"/>
              <a:t>Donnez à la classe quelques minutes pour assimiler ce diagramme. Une fois qu'ils l'ont lu, demandez à un </a:t>
            </a:r>
            <a:r>
              <a:rPr lang="fr-FR" b="1" i="1" noProof="0" dirty="0"/>
              <a:t>participant</a:t>
            </a:r>
            <a:r>
              <a:rPr lang="fr-FR" b="1" i="1" dirty="0"/>
              <a:t> d'interpréter et de décrire le diagramme d’arêtes de poisson avec ses propres mots</a:t>
            </a:r>
            <a:r>
              <a:rPr lang="fr-FR" b="1" dirty="0"/>
              <a:t>.</a:t>
            </a:r>
            <a:endParaRPr lang="fr-FR" noProof="0" dirty="0"/>
          </a:p>
          <a:p>
            <a:pPr marL="0" indent="0">
              <a:lnSpc>
                <a:spcPct val="115000"/>
              </a:lnSpc>
              <a:spcBef>
                <a:spcPts val="1245"/>
              </a:spcBef>
            </a:pPr>
            <a:endParaRPr lang="fr-FR"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Posez la question</a:t>
            </a:r>
            <a:r>
              <a:rPr lang="fr-FR" b="1" dirty="0"/>
              <a:t> : </a:t>
            </a:r>
            <a:r>
              <a:rPr lang="fr-FR" dirty="0"/>
              <a:t>Êtes-vous d'accord avec la façon dont le diagramme est organisé ? Si ce n'est pas le cas, que changeriez-vous ?</a:t>
            </a:r>
            <a:endParaRPr lang="fr-FR" noProof="0" dirty="0"/>
          </a:p>
          <a:p>
            <a:pPr marL="0" indent="0">
              <a:lnSpc>
                <a:spcPct val="115000"/>
              </a:lnSpc>
              <a:spcBef>
                <a:spcPts val="1245"/>
              </a:spcBef>
            </a:pPr>
            <a:endParaRPr lang="fr-FR" b="1" i="1" dirty="0"/>
          </a:p>
          <a:p>
            <a:pPr marL="177845" indent="-177845">
              <a:lnSpc>
                <a:spcPct val="115000"/>
              </a:lnSpc>
              <a:spcBef>
                <a:spcPts val="1245"/>
              </a:spcBef>
              <a:buClr>
                <a:schemeClr val="dk1"/>
              </a:buClr>
              <a:buSzPts val="1200"/>
              <a:buFont typeface="Noto Sans Symbols"/>
              <a:buChar char="❖"/>
            </a:pPr>
            <a:r>
              <a:rPr lang="fr-FR" b="1" i="1" dirty="0"/>
              <a:t>Permettez des réponses multiples et encouragez le débat entre les étudiants. Ces diagrammes étant quelque peu subjectifs, les participants sont autorisés à ne pas être d'accord avec cet exemple. Ils doivent toutefois être en mesure d'expliquer leur propre position.</a:t>
            </a:r>
            <a:endParaRPr lang="fr-FR" noProof="0" dirty="0"/>
          </a:p>
          <a:p>
            <a:pPr marL="177845" indent="-98803">
              <a:lnSpc>
                <a:spcPct val="115000"/>
              </a:lnSpc>
              <a:spcBef>
                <a:spcPts val="1245"/>
              </a:spcBef>
              <a:buClr>
                <a:schemeClr val="dk1"/>
              </a:buClr>
              <a:buSzPts val="1200"/>
            </a:pPr>
            <a:endParaRPr lang="fr-FR" b="1" i="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Avez-vous des questions sur les diagrammes d’arêtes de poisson ?</a:t>
            </a:r>
            <a:endParaRPr lang="fr-FR" noProof="0" dirty="0"/>
          </a:p>
          <a:p>
            <a:pPr marL="0" indent="0">
              <a:spcBef>
                <a:spcPts val="1618"/>
              </a:spcBef>
            </a:pPr>
            <a:endParaRPr dirty="0"/>
          </a:p>
        </p:txBody>
      </p:sp>
      <p:sp>
        <p:nvSpPr>
          <p:cNvPr id="535" name="Google Shape;535;p20: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8"/>
        <p:cNvGrpSpPr/>
        <p:nvPr/>
      </p:nvGrpSpPr>
      <p:grpSpPr>
        <a:xfrm>
          <a:off x="0" y="0"/>
          <a:ext cx="0" cy="0"/>
          <a:chOff x="0" y="0"/>
          <a:chExt cx="0" cy="0"/>
        </a:xfrm>
      </p:grpSpPr>
      <p:sp>
        <p:nvSpPr>
          <p:cNvPr id="619" name="Google Shape;619;p2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20" name="Google Shape;620;p2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Il ne suffit pas d'organiser les multiples causes d'un problème. L'étape suivante consiste à utiliser la méthode TPN pour reconnaître les domaines sur lesquels une personne a ou n'a pas de contrôle. La méthode TPN est utilisée pour déterminer dans quelle mesure nous pouvons influencer la cause, ou le degré de contrôle.</a:t>
            </a:r>
            <a:endParaRPr lang="fr-FR" noProof="0" dirty="0"/>
          </a:p>
          <a:p>
            <a:pPr marL="829944" lvl="1" indent="-355690">
              <a:lnSpc>
                <a:spcPct val="115000"/>
              </a:lnSpc>
              <a:spcBef>
                <a:spcPts val="1245"/>
              </a:spcBef>
              <a:buClr>
                <a:schemeClr val="dk1"/>
              </a:buClr>
              <a:buSzPts val="1200"/>
              <a:buFont typeface="Courier New"/>
              <a:buChar char="o"/>
            </a:pPr>
            <a:r>
              <a:rPr lang="fr-FR" dirty="0"/>
              <a:t>Les causes marquées d’un </a:t>
            </a:r>
            <a:r>
              <a:rPr lang="fr-FR" b="1" dirty="0"/>
              <a:t>« T » </a:t>
            </a:r>
            <a:r>
              <a:rPr lang="fr-FR" dirty="0"/>
              <a:t>sont sous votre contrôle et donc peuvent être améliorées en toute liberté.</a:t>
            </a:r>
            <a:endParaRPr lang="fr-FR" noProof="0" dirty="0"/>
          </a:p>
          <a:p>
            <a:pPr marL="829944" lvl="1" indent="-355690">
              <a:lnSpc>
                <a:spcPct val="115000"/>
              </a:lnSpc>
              <a:spcBef>
                <a:spcPts val="0"/>
              </a:spcBef>
              <a:buClr>
                <a:schemeClr val="dk1"/>
              </a:buClr>
              <a:buSzPts val="1200"/>
              <a:buFont typeface="Courier New"/>
              <a:buChar char="o"/>
            </a:pPr>
            <a:r>
              <a:rPr lang="fr-FR" dirty="0"/>
              <a:t>Les causes marquées d’un </a:t>
            </a:r>
            <a:r>
              <a:rPr lang="fr-FR" b="1" dirty="0"/>
              <a:t>« P » </a:t>
            </a:r>
            <a:r>
              <a:rPr lang="fr-FR" dirty="0"/>
              <a:t>sont partiellement sous votre control et donc considérées comme pouvant être partiellement améliorées.</a:t>
            </a:r>
            <a:endParaRPr lang="fr-FR" noProof="0" dirty="0"/>
          </a:p>
          <a:p>
            <a:pPr marL="829944" lvl="1" indent="-355690">
              <a:lnSpc>
                <a:spcPct val="115000"/>
              </a:lnSpc>
              <a:spcBef>
                <a:spcPts val="0"/>
              </a:spcBef>
              <a:buClr>
                <a:schemeClr val="dk1"/>
              </a:buClr>
              <a:buSzPts val="1200"/>
              <a:buFont typeface="Courier New"/>
              <a:buChar char="o"/>
            </a:pPr>
            <a:r>
              <a:rPr lang="fr-FR" dirty="0"/>
              <a:t>Les causes marquées d’un </a:t>
            </a:r>
            <a:r>
              <a:rPr lang="fr-FR" b="1" dirty="0"/>
              <a:t>« N » </a:t>
            </a:r>
            <a:r>
              <a:rPr lang="fr-FR" dirty="0"/>
              <a:t>ne sont pas sous votre contrôle et donc ne peuvent être améliorées par vous.</a:t>
            </a:r>
            <a:endParaRPr lang="fr-FR" noProof="0" dirty="0"/>
          </a:p>
          <a:p>
            <a:pPr marL="829944" lvl="1" indent="-276648">
              <a:lnSpc>
                <a:spcPct val="115000"/>
              </a:lnSpc>
              <a:spcBef>
                <a:spcPts val="1245"/>
              </a:spcBef>
              <a:buClr>
                <a:schemeClr val="dk1"/>
              </a:buClr>
              <a:buSzPts val="1200"/>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La catégorisation des causes et l'attribution d'une « </a:t>
            </a:r>
            <a:r>
              <a:rPr lang="fr-FR" b="1" noProof="0" dirty="0"/>
              <a:t>TPN</a:t>
            </a:r>
            <a:r>
              <a:rPr lang="fr-FR" b="1" dirty="0"/>
              <a:t> </a:t>
            </a:r>
            <a:r>
              <a:rPr lang="fr-FR" dirty="0"/>
              <a:t>» se feront du point de vue de la personne qui effectue l'analyse. Par exemple, un agent de surveillance de district procédera probablement à des catégorisations et à des attributions différentes de celles d'un vétérinaire national. </a:t>
            </a:r>
            <a:endParaRPr lang="fr-FR" noProof="0" dirty="0"/>
          </a:p>
          <a:p>
            <a:pPr marL="0" indent="0">
              <a:lnSpc>
                <a:spcPct val="115000"/>
              </a:lnSpc>
              <a:spcBef>
                <a:spcPts val="1245"/>
              </a:spcBef>
              <a:buClr>
                <a:schemeClr val="dk1"/>
              </a:buClr>
              <a:buSzPts val="1200"/>
            </a:pPr>
            <a:endParaRPr dirty="0"/>
          </a:p>
          <a:p>
            <a:pPr marL="0" indent="0">
              <a:spcBef>
                <a:spcPts val="1618"/>
              </a:spcBef>
            </a:pPr>
            <a:endParaRPr dirty="0"/>
          </a:p>
        </p:txBody>
      </p:sp>
      <p:sp>
        <p:nvSpPr>
          <p:cNvPr id="621" name="Google Shape;621;p2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2"/>
        <p:cNvGrpSpPr/>
        <p:nvPr/>
      </p:nvGrpSpPr>
      <p:grpSpPr>
        <a:xfrm>
          <a:off x="0" y="0"/>
          <a:ext cx="0" cy="0"/>
          <a:chOff x="0" y="0"/>
          <a:chExt cx="0" cy="0"/>
        </a:xfrm>
      </p:grpSpPr>
      <p:sp>
        <p:nvSpPr>
          <p:cNvPr id="533" name="Google Shape;533;p20: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34" name="Google Shape;534;p20: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Ici, chaque cause s'est vu attribuer un </a:t>
            </a:r>
            <a:r>
              <a:rPr lang="fr-FR" b="1" dirty="0"/>
              <a:t>T</a:t>
            </a:r>
            <a:r>
              <a:rPr lang="fr-FR" dirty="0"/>
              <a:t>, un </a:t>
            </a:r>
            <a:r>
              <a:rPr lang="fr-FR" b="1" dirty="0"/>
              <a:t>P </a:t>
            </a:r>
            <a:r>
              <a:rPr lang="fr-FR" dirty="0"/>
              <a:t>ou </a:t>
            </a:r>
            <a:r>
              <a:rPr lang="fr-FR" b="1" dirty="0"/>
              <a:t>un N. </a:t>
            </a:r>
            <a:r>
              <a:rPr lang="fr-FR" dirty="0"/>
              <a:t>Les facteurs assortis d’un « </a:t>
            </a:r>
            <a:r>
              <a:rPr lang="fr-FR" b="1" dirty="0"/>
              <a:t>N </a:t>
            </a:r>
            <a:r>
              <a:rPr lang="fr-FR" dirty="0"/>
              <a:t>» sont des problèmes sur lesquels un </a:t>
            </a:r>
            <a:r>
              <a:rPr lang="fr-FR" b="1" dirty="0"/>
              <a:t>agent de surveillance </a:t>
            </a:r>
            <a:r>
              <a:rPr lang="fr-FR" dirty="0"/>
              <a:t>n'a</a:t>
            </a:r>
            <a:r>
              <a:rPr lang="fr-FR" b="1" dirty="0"/>
              <a:t> </a:t>
            </a:r>
            <a:r>
              <a:rPr lang="fr-FR" dirty="0"/>
              <a:t>généralement aucun contrôle. </a:t>
            </a:r>
            <a:r>
              <a:rPr lang="fr-FR" i="1" dirty="0"/>
              <a:t>Par exemple, un agent de surveillance de la santé publique ou de la santé animale ne peut rien faire contre le fait qu'il y a un </a:t>
            </a:r>
            <a:r>
              <a:rPr lang="fr-FR" b="1" i="1" dirty="0"/>
              <a:t>contact avec le bétail </a:t>
            </a:r>
            <a:r>
              <a:rPr lang="fr-FR" i="1" dirty="0"/>
              <a:t>ou qu'il </a:t>
            </a:r>
            <a:r>
              <a:rPr lang="fr-FR" b="1" i="1" dirty="0"/>
              <a:t>n'y a pas assez de vétérinaires </a:t>
            </a:r>
            <a:r>
              <a:rPr lang="fr-FR" i="1" dirty="0"/>
              <a:t>dans une région. Ce n'est pas à l'agent de surveillance de résoudre ce problème.</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i="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Les causes marquées d’un « </a:t>
            </a:r>
            <a:r>
              <a:rPr lang="fr-FR" b="1" dirty="0"/>
              <a:t>P </a:t>
            </a:r>
            <a:r>
              <a:rPr lang="fr-FR" dirty="0"/>
              <a:t>» sont des éléments sur lesquels l'agent de surveillance a un contrôle partiel. En d'autres termes, il est possible qu'il puisse influencer certains éléments de ce facteur, mais qu'il ne puisse pas résoudre le problème à lui seul. </a:t>
            </a:r>
            <a:r>
              <a:rPr lang="fr-FR" i="1" dirty="0"/>
              <a:t>Par exemple, un agent de surveillance peut faire certaines choses pour remédier au </a:t>
            </a:r>
            <a:r>
              <a:rPr lang="fr-FR" b="1" i="1" dirty="0"/>
              <a:t>manque de sensibilisation </a:t>
            </a:r>
            <a:r>
              <a:rPr lang="fr-FR" i="1" dirty="0"/>
              <a:t>à l'anthrax au sein de la communauté, mais il ne peut pas forcer toutes les personnes susceptibles d'être affectées à apprendre tout ce qu'elles doivent savoir.</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i="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Enfin, les causes marquées d’un « </a:t>
            </a:r>
            <a:r>
              <a:rPr lang="fr-FR" b="1" dirty="0"/>
              <a:t>T </a:t>
            </a:r>
            <a:r>
              <a:rPr lang="fr-FR" dirty="0"/>
              <a:t>» sont celles sur lesquelles l'agent de surveillance a un contrôle direct et qu'il a le pouvoir de traiter entièrement. </a:t>
            </a:r>
            <a:r>
              <a:rPr lang="fr-FR" i="1" dirty="0"/>
              <a:t>Par exemple, </a:t>
            </a:r>
            <a:r>
              <a:rPr lang="fr-FR" b="1" i="1" dirty="0"/>
              <a:t>l'absence d'examen régulier des rapports </a:t>
            </a:r>
            <a:r>
              <a:rPr lang="fr-FR" i="1" dirty="0"/>
              <a:t>est quelque chose que l'agent de surveillance peut changer demain. Il peut adopter sa propre politique d'examen des rapports qui lui parviennent. </a:t>
            </a:r>
            <a:r>
              <a:rPr lang="fr-FR" dirty="0"/>
              <a:t>Il en va de même pour l'</a:t>
            </a:r>
            <a:r>
              <a:rPr lang="fr-FR" b="1" dirty="0"/>
              <a:t>absence de communication/feedback</a:t>
            </a:r>
            <a:r>
              <a:rPr lang="fr-FR" dirty="0"/>
              <a:t>. Les agents de surveillance peuvent prendre leur propre décision de communiquer des informations à la fois vers le haut et vers le bas. En fait, ces deux compétences ont déjà été enseignées dans Frontline jusqu'à présent.</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Demandez</a:t>
            </a:r>
            <a:r>
              <a:rPr lang="fr-FR" b="1" dirty="0"/>
              <a:t> : </a:t>
            </a:r>
            <a:r>
              <a:rPr lang="fr-FR" dirty="0"/>
              <a:t>Comment ces désignations peuvent-elles vous aider à décider de ce qu'il faut faire pour résoudre le problème ?</a:t>
            </a:r>
            <a:endParaRPr lang="fr-FR" noProof="0" dirty="0"/>
          </a:p>
          <a:p>
            <a:pPr marL="79042" indent="0">
              <a:lnSpc>
                <a:spcPct val="115000"/>
              </a:lnSpc>
              <a:spcBef>
                <a:spcPts val="1245"/>
              </a:spcBef>
              <a:buClr>
                <a:schemeClr val="dk1"/>
              </a:buClr>
              <a:buSzPts val="1200"/>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Remerciez</a:t>
            </a:r>
            <a:r>
              <a:rPr lang="fr-FR" b="1" dirty="0"/>
              <a:t> </a:t>
            </a:r>
            <a:r>
              <a:rPr lang="fr-FR" dirty="0"/>
              <a:t>les participants pour leurs réponses.  </a:t>
            </a:r>
            <a:r>
              <a:rPr lang="fr-FR" b="1" dirty="0"/>
              <a:t>Réponse : </a:t>
            </a:r>
            <a:r>
              <a:rPr lang="fr-FR" i="1" dirty="0"/>
              <a:t>Les causes étiquetées « </a:t>
            </a:r>
            <a:r>
              <a:rPr lang="fr-FR" b="1" i="1" dirty="0"/>
              <a:t>T</a:t>
            </a:r>
            <a:r>
              <a:rPr lang="fr-FR" i="1" dirty="0"/>
              <a:t> » (Total) ou « </a:t>
            </a:r>
            <a:r>
              <a:rPr lang="fr-FR" b="1" i="1" dirty="0"/>
              <a:t>P </a:t>
            </a:r>
            <a:r>
              <a:rPr lang="fr-FR" i="1" dirty="0"/>
              <a:t>» (Partiel) sont les premières sur lesquelles il faut se concentrer. Les causes étiquetées « </a:t>
            </a:r>
            <a:r>
              <a:rPr lang="fr-FR" b="1" i="1" dirty="0"/>
              <a:t>N </a:t>
            </a:r>
            <a:r>
              <a:rPr lang="fr-FR" i="1" dirty="0"/>
              <a:t>»</a:t>
            </a:r>
            <a:r>
              <a:rPr lang="fr-FR" b="1" i="1" dirty="0"/>
              <a:t> </a:t>
            </a:r>
            <a:r>
              <a:rPr lang="fr-FR" i="1" dirty="0"/>
              <a:t>(Non) peuvent être portées à l'attention de ceux qui les contrôlent ou les influencent.</a:t>
            </a:r>
            <a:endParaRPr lang="fr-FR" noProof="0" dirty="0"/>
          </a:p>
          <a:p>
            <a:pPr marL="0" indent="0">
              <a:spcBef>
                <a:spcPts val="1618"/>
              </a:spcBef>
            </a:pPr>
            <a:endParaRPr dirty="0"/>
          </a:p>
        </p:txBody>
      </p:sp>
      <p:sp>
        <p:nvSpPr>
          <p:cNvPr id="535" name="Google Shape;535;p20: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22</a:t>
            </a:fld>
            <a:endParaRPr/>
          </a:p>
        </p:txBody>
      </p:sp>
    </p:spTree>
    <p:extLst>
      <p:ext uri="{BB962C8B-B14F-4D97-AF65-F5344CB8AC3E}">
        <p14:creationId xmlns:p14="http://schemas.microsoft.com/office/powerpoint/2010/main" val="845353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4"/>
        <p:cNvGrpSpPr/>
        <p:nvPr/>
      </p:nvGrpSpPr>
      <p:grpSpPr>
        <a:xfrm>
          <a:off x="0" y="0"/>
          <a:ext cx="0" cy="0"/>
          <a:chOff x="0" y="0"/>
          <a:chExt cx="0" cy="0"/>
        </a:xfrm>
      </p:grpSpPr>
      <p:sp>
        <p:nvSpPr>
          <p:cNvPr id="735" name="Google Shape;735;p2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36" name="Google Shape;736;p2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spcBef>
                <a:spcPts val="1867"/>
              </a:spcBef>
              <a:buClr>
                <a:schemeClr val="dk1"/>
              </a:buClr>
              <a:buSzPts val="1200"/>
              <a:buFont typeface="Wingdings" panose="05000000000000000000" pitchFamily="2" charset="2"/>
              <a:buChar char="§"/>
            </a:pPr>
            <a:r>
              <a:rPr lang="fr-FR" b="1" u="sng" dirty="0"/>
              <a:t>Dites</a:t>
            </a:r>
            <a:r>
              <a:rPr lang="fr-FR" b="1" dirty="0"/>
              <a:t> : </a:t>
            </a:r>
            <a:r>
              <a:rPr lang="fr-FR" dirty="0"/>
              <a:t>Une fois que les causes ont été classées comme </a:t>
            </a:r>
            <a:r>
              <a:rPr lang="fr-FR" b="1" dirty="0"/>
              <a:t>T, P ou N</a:t>
            </a:r>
            <a:r>
              <a:rPr lang="fr-FR" dirty="0"/>
              <a:t>, il devient plus facile de décider quelles sont les causes à cibler pour résoudre le problème. C'est ce qu'on appelle les « causes principales ». </a:t>
            </a:r>
            <a:endParaRPr lang="fr-FR" noProof="0" dirty="0"/>
          </a:p>
          <a:p>
            <a:pPr marL="256887" indent="-177845">
              <a:spcBef>
                <a:spcPts val="1867"/>
              </a:spcBef>
              <a:buClr>
                <a:schemeClr val="dk1"/>
              </a:buClr>
              <a:buSzPts val="1200"/>
              <a:buFont typeface="Wingdings" panose="05000000000000000000" pitchFamily="2" charset="2"/>
              <a:buChar char="§"/>
            </a:pPr>
            <a:endParaRPr lang="fr-FR" b="1" dirty="0"/>
          </a:p>
          <a:p>
            <a:pPr marL="177845" indent="-177845">
              <a:spcBef>
                <a:spcPts val="1867"/>
              </a:spcBef>
              <a:buClr>
                <a:schemeClr val="dk1"/>
              </a:buClr>
              <a:buSzPts val="1200"/>
              <a:buFont typeface="Wingdings" panose="05000000000000000000" pitchFamily="2" charset="2"/>
              <a:buChar char="§"/>
            </a:pPr>
            <a:r>
              <a:rPr lang="fr-FR" b="1" u="sng" dirty="0"/>
              <a:t>Posez la question</a:t>
            </a:r>
            <a:r>
              <a:rPr lang="fr-FR" b="1" dirty="0"/>
              <a:t> : </a:t>
            </a:r>
            <a:r>
              <a:rPr lang="fr-FR" dirty="0"/>
              <a:t>En examinant l'exemple de l'anthrax, pour laquelle des causes choisiriez-vous d'intervenir ?</a:t>
            </a:r>
            <a:endParaRPr lang="fr-FR" noProof="0" dirty="0"/>
          </a:p>
          <a:p>
            <a:pPr marL="177845" indent="-98803">
              <a:spcBef>
                <a:spcPts val="1867"/>
              </a:spcBef>
              <a:buClr>
                <a:schemeClr val="dk1"/>
              </a:buClr>
              <a:buSzPts val="1200"/>
            </a:pPr>
            <a:endParaRPr lang="fr-FR" i="1" dirty="0"/>
          </a:p>
          <a:p>
            <a:pPr marL="177845" indent="-177845">
              <a:spcBef>
                <a:spcPts val="1867"/>
              </a:spcBef>
              <a:buClr>
                <a:schemeClr val="dk1"/>
              </a:buClr>
              <a:buSzPts val="1200"/>
              <a:buFont typeface="Noto Sans Symbols"/>
              <a:buChar char="❖"/>
            </a:pPr>
            <a:r>
              <a:rPr lang="fr-FR" b="1" dirty="0"/>
              <a:t>Revenez à la diapositive 22 pendant que les </a:t>
            </a:r>
            <a:r>
              <a:rPr lang="fr-FR" b="1" noProof="0" dirty="0"/>
              <a:t>participants</a:t>
            </a:r>
            <a:r>
              <a:rPr lang="fr-FR" b="1" dirty="0"/>
              <a:t> réfléchissent.</a:t>
            </a:r>
            <a:endParaRPr lang="fr-FR" noProof="0" dirty="0"/>
          </a:p>
          <a:p>
            <a:pPr marL="177845" indent="-98803">
              <a:spcBef>
                <a:spcPts val="1867"/>
              </a:spcBef>
              <a:buClr>
                <a:schemeClr val="dk1"/>
              </a:buClr>
              <a:buSzPts val="1200"/>
            </a:pPr>
            <a:endParaRPr lang="fr-FR" b="1" i="1" dirty="0"/>
          </a:p>
          <a:p>
            <a:pPr marL="177845" indent="-177845">
              <a:spcBef>
                <a:spcPts val="1867"/>
              </a:spcBef>
              <a:buClr>
                <a:schemeClr val="dk1"/>
              </a:buClr>
              <a:buSzPts val="1200"/>
              <a:buFont typeface="Noto Sans Symbols"/>
              <a:buChar char="❖"/>
            </a:pPr>
            <a:r>
              <a:rPr lang="fr-FR" b="1" i="1" dirty="0"/>
              <a:t>Laissez les </a:t>
            </a:r>
            <a:r>
              <a:rPr lang="fr-FR" b="1" i="1" noProof="0" dirty="0"/>
              <a:t>participants</a:t>
            </a:r>
            <a:r>
              <a:rPr lang="fr-FR" b="1" i="1" dirty="0"/>
              <a:t> répondre et expliquer ce qu'ils feraient. Plusieurs réponses sont possibles et ils doivent envisager le problème dans leur propre contexte.</a:t>
            </a:r>
            <a:endParaRPr lang="fr-FR" noProof="0" dirty="0"/>
          </a:p>
        </p:txBody>
      </p:sp>
      <p:sp>
        <p:nvSpPr>
          <p:cNvPr id="737" name="Google Shape;737;p2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2"/>
        <p:cNvGrpSpPr/>
        <p:nvPr/>
      </p:nvGrpSpPr>
      <p:grpSpPr>
        <a:xfrm>
          <a:off x="0" y="0"/>
          <a:ext cx="0" cy="0"/>
          <a:chOff x="0" y="0"/>
          <a:chExt cx="0" cy="0"/>
        </a:xfrm>
      </p:grpSpPr>
      <p:sp>
        <p:nvSpPr>
          <p:cNvPr id="533" name="Google Shape;533;p20: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34" name="Google Shape;534;p20: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2490"/>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Demandez</a:t>
            </a:r>
            <a:r>
              <a:rPr lang="fr-FR" b="1" dirty="0"/>
              <a:t> : </a:t>
            </a:r>
            <a:r>
              <a:rPr lang="fr-FR" dirty="0"/>
              <a:t>Que remarquez-vous à propos des causes étiquetées </a:t>
            </a:r>
            <a:r>
              <a:rPr lang="fr-FR" b="1" dirty="0"/>
              <a:t>T </a:t>
            </a:r>
            <a:r>
              <a:rPr lang="fr-FR" dirty="0"/>
              <a:t>ou </a:t>
            </a:r>
            <a:r>
              <a:rPr lang="fr-FR" b="1" dirty="0"/>
              <a:t>P </a:t>
            </a:r>
            <a:r>
              <a:rPr lang="fr-FR" dirty="0"/>
              <a:t>?</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Réponse : </a:t>
            </a:r>
            <a:r>
              <a:rPr lang="fr-FR" i="1" dirty="0"/>
              <a:t>Presque toutes les causes T et P sont classées dans les catégories Système de santé ou Surveillance et réponse.</a:t>
            </a:r>
            <a:endParaRPr lang="fr-FR" noProof="0" dirty="0"/>
          </a:p>
          <a:p>
            <a:pPr marL="79042" indent="0">
              <a:lnSpc>
                <a:spcPct val="115000"/>
              </a:lnSpc>
              <a:spcBef>
                <a:spcPts val="1245"/>
              </a:spcBef>
              <a:buClr>
                <a:schemeClr val="dk1"/>
              </a:buClr>
              <a:buSzPts val="1200"/>
            </a:pPr>
            <a:endParaRPr lang="fr-FR" i="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Regardez les facteurs énumérés sous environnement/animal. Aucun d'entre eux n'est sous le contrôle d'un agent de surveillance humaine typique. Il est donc important de savoir non seulement qu'il s'agit de facteurs liés, mais aussi que le temps d'un agent de surveillance est mieux utilisé dans d'autres domaines.</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Demandez</a:t>
            </a:r>
            <a:r>
              <a:rPr lang="fr-FR" b="1" dirty="0"/>
              <a:t> : </a:t>
            </a:r>
            <a:r>
              <a:rPr lang="fr-FR" dirty="0"/>
              <a:t>En utilisant cette méthode </a:t>
            </a:r>
            <a:r>
              <a:rPr lang="fr-FR" b="1" dirty="0"/>
              <a:t>TPN</a:t>
            </a:r>
            <a:r>
              <a:rPr lang="fr-FR" dirty="0"/>
              <a:t>, quels sont les domaines pour lesquels vous avez le plus de chances de proposer une intervention ? Choisissez une ou deux causes T ou </a:t>
            </a:r>
            <a:r>
              <a:rPr lang="fr-FR" noProof="0" dirty="0"/>
              <a:t>P</a:t>
            </a:r>
            <a:r>
              <a:rPr lang="fr-FR" dirty="0"/>
              <a:t> et expliquez pourquoi il est important de s'y attaquer.</a:t>
            </a:r>
            <a:endParaRPr lang="fr-FR" noProof="0" dirty="0"/>
          </a:p>
          <a:p>
            <a:pPr marL="177845" indent="-98803">
              <a:lnSpc>
                <a:spcPct val="115000"/>
              </a:lnSpc>
              <a:spcBef>
                <a:spcPts val="1245"/>
              </a:spcBef>
              <a:buClr>
                <a:schemeClr val="dk1"/>
              </a:buClr>
              <a:buSzPts val="1200"/>
            </a:pPr>
            <a:endParaRPr lang="fr-FR" i="1" dirty="0"/>
          </a:p>
          <a:p>
            <a:pPr marL="177845" indent="-177845">
              <a:lnSpc>
                <a:spcPct val="115000"/>
              </a:lnSpc>
              <a:spcBef>
                <a:spcPts val="1245"/>
              </a:spcBef>
              <a:buClr>
                <a:schemeClr val="dk1"/>
              </a:buClr>
              <a:buSzPts val="1200"/>
              <a:buFont typeface="Noto Sans Symbols"/>
              <a:buChar char="❖"/>
            </a:pPr>
            <a:r>
              <a:rPr lang="fr-FR" b="1" i="1" dirty="0"/>
              <a:t>Laissez au moins deux participants répondre et expliquer leur raisonnement. Si un participant choisit une cause sur laquelle il n'a aucun contrôle, demandez-lui de décrire </a:t>
            </a:r>
            <a:r>
              <a:rPr lang="fr-FR" b="1" i="1" u="sng" dirty="0"/>
              <a:t>précisément</a:t>
            </a:r>
            <a:r>
              <a:rPr lang="fr-FR" b="1" i="1" dirty="0"/>
              <a:t> comment il s'attaquerait à cette cause, en l'amenant à comprendre pourquoi une telle intervention serait inappropriée</a:t>
            </a:r>
            <a:r>
              <a:rPr lang="fr-FR" b="1" dirty="0"/>
              <a:t>.</a:t>
            </a:r>
            <a:endParaRPr lang="fr-FR" noProof="0" dirty="0"/>
          </a:p>
          <a:p>
            <a:pPr marL="0" indent="0">
              <a:lnSpc>
                <a:spcPct val="115000"/>
              </a:lnSpc>
              <a:spcBef>
                <a:spcPts val="1245"/>
              </a:spcBef>
            </a:pPr>
            <a:endParaRPr lang="fr-FR" b="1" i="1" dirty="0"/>
          </a:p>
          <a:p>
            <a:pPr marL="177845" indent="-177845">
              <a:lnSpc>
                <a:spcPct val="115000"/>
              </a:lnSpc>
              <a:spcBef>
                <a:spcPts val="1245"/>
              </a:spcBef>
              <a:buClr>
                <a:schemeClr val="dk1"/>
              </a:buClr>
              <a:buSzPts val="1200"/>
              <a:buFont typeface="Noto Sans Symbols"/>
              <a:buChar char="❖"/>
            </a:pPr>
            <a:r>
              <a:rPr lang="fr-FR" b="1" i="1" dirty="0"/>
              <a:t>Un défi commun au niveau du FETP-</a:t>
            </a:r>
            <a:r>
              <a:rPr lang="fr-FR" b="1" i="1" noProof="0" dirty="0"/>
              <a:t>Première ligne </a:t>
            </a:r>
            <a:r>
              <a:rPr lang="fr-FR" b="1" i="1" dirty="0"/>
              <a:t>est que les participants arrivent à l'atelier 3 avec des recommandations qui sont trop importantes pour qu'ils puissent les traiter ou les accomplir, ou des recommandations qui sont en dehors de leur champ de travail (par exemple, suggérer d'installer des toilettes dans chaque maison pour prévenir les épidémies de choléra). Cela n'est pas du ressort d'un agent de surveillance. Les recommandations et les actions proposées doivent se limiter à ce qui est partiellement ou totalement sous leur contrôle.</a:t>
            </a:r>
            <a:endParaRPr lang="fr-FR" noProof="0" dirty="0"/>
          </a:p>
          <a:p>
            <a:pPr marL="0" indent="0">
              <a:spcBef>
                <a:spcPts val="1618"/>
              </a:spcBef>
            </a:pPr>
            <a:endParaRPr dirty="0"/>
          </a:p>
        </p:txBody>
      </p:sp>
      <p:sp>
        <p:nvSpPr>
          <p:cNvPr id="535" name="Google Shape;535;p20: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24</a:t>
            </a:fld>
            <a:endParaRPr/>
          </a:p>
        </p:txBody>
      </p:sp>
    </p:spTree>
    <p:extLst>
      <p:ext uri="{BB962C8B-B14F-4D97-AF65-F5344CB8AC3E}">
        <p14:creationId xmlns:p14="http://schemas.microsoft.com/office/powerpoint/2010/main" val="33752949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8"/>
        <p:cNvGrpSpPr/>
        <p:nvPr/>
      </p:nvGrpSpPr>
      <p:grpSpPr>
        <a:xfrm>
          <a:off x="0" y="0"/>
          <a:ext cx="0" cy="0"/>
          <a:chOff x="0" y="0"/>
          <a:chExt cx="0" cy="0"/>
        </a:xfrm>
      </p:grpSpPr>
      <p:sp>
        <p:nvSpPr>
          <p:cNvPr id="849" name="Google Shape;849;p2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50" name="Google Shape;850;p2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Maintenant que les domaines d'intervention appropriés ont été identifiés, il y a des étapes à suivre pour créer la meilleure intervention possible. Voici les étapes de la création d'un plan d'amélioration.</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i="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Demandez</a:t>
            </a:r>
            <a:r>
              <a:rPr lang="fr-FR" dirty="0"/>
              <a:t> à un volontaire de lire la diapositive à haute voix.</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La diapositive suivante présente un exemple d'élaboration d'une intervention raisonnable en cas d'épidémie d'anthrax.</a:t>
            </a:r>
            <a:endParaRPr lang="fr-FR" noProof="0" dirty="0"/>
          </a:p>
          <a:p>
            <a:pPr marL="0" indent="0">
              <a:spcBef>
                <a:spcPts val="1618"/>
              </a:spcBef>
            </a:pPr>
            <a:endParaRPr dirty="0"/>
          </a:p>
        </p:txBody>
      </p:sp>
      <p:sp>
        <p:nvSpPr>
          <p:cNvPr id="851" name="Google Shape;851;p2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5"/>
        <p:cNvGrpSpPr/>
        <p:nvPr/>
      </p:nvGrpSpPr>
      <p:grpSpPr>
        <a:xfrm>
          <a:off x="0" y="0"/>
          <a:ext cx="0" cy="0"/>
          <a:chOff x="0" y="0"/>
          <a:chExt cx="0" cy="0"/>
        </a:xfrm>
      </p:grpSpPr>
      <p:sp>
        <p:nvSpPr>
          <p:cNvPr id="856" name="Google Shape;856;p26: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57" name="Google Shape;857;p26: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Prenons comme exemple « Pas d'examen régulier des rapports ».</a:t>
            </a:r>
            <a:endParaRPr lang="fr-FR" noProof="0" dirty="0"/>
          </a:p>
          <a:p>
            <a:pPr marL="177845" indent="-177845">
              <a:spcBef>
                <a:spcPts val="2490"/>
              </a:spcBef>
              <a:buFont typeface="Wingdings" panose="05000000000000000000" pitchFamily="2" charset="2"/>
              <a:buChar char="§"/>
            </a:pPr>
            <a:endParaRPr lang="fr-FR" b="1" dirty="0"/>
          </a:p>
          <a:p>
            <a:pPr marL="177845" indent="-177845">
              <a:lnSpc>
                <a:spcPct val="115000"/>
              </a:lnSpc>
              <a:spcBef>
                <a:spcPts val="622"/>
              </a:spcBef>
              <a:buClr>
                <a:schemeClr val="dk1"/>
              </a:buClr>
              <a:buSzPts val="1200"/>
              <a:buFont typeface="Wingdings" panose="05000000000000000000" pitchFamily="2" charset="2"/>
              <a:buChar char="v"/>
            </a:pPr>
            <a:r>
              <a:rPr lang="fr-FR" dirty="0"/>
              <a:t>Premièrement, recueillez les idées et posez des questions de suivi :</a:t>
            </a:r>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p>
          <a:p>
            <a:pPr marL="652099" lvl="1" indent="-177845">
              <a:lnSpc>
                <a:spcPct val="115000"/>
              </a:lnSpc>
              <a:spcBef>
                <a:spcPts val="622"/>
              </a:spcBef>
              <a:buClr>
                <a:schemeClr val="dk1"/>
              </a:buClr>
              <a:buSzPts val="1200"/>
              <a:buFont typeface="Courier New" panose="02070309020205020404" pitchFamily="49" charset="0"/>
              <a:buChar char="o"/>
            </a:pPr>
            <a:r>
              <a:rPr lang="fr-FR" dirty="0"/>
              <a:t>Qui en est responsable ?</a:t>
            </a:r>
          </a:p>
          <a:p>
            <a:pPr marL="652099" lvl="1" indent="-177845">
              <a:lnSpc>
                <a:spcPct val="115000"/>
              </a:lnSpc>
              <a:spcBef>
                <a:spcPts val="622"/>
              </a:spcBef>
              <a:buClr>
                <a:schemeClr val="dk1"/>
              </a:buClr>
              <a:buSzPts val="1200"/>
              <a:buFont typeface="Courier New" panose="02070309020205020404" pitchFamily="49" charset="0"/>
              <a:buChar char="o"/>
            </a:pPr>
            <a:r>
              <a:rPr lang="fr-FR" dirty="0"/>
              <a:t>Existe-t-il un protocole pour l'examen des rapports ? Est-il respecté ? Pourquoi ou pourquoi pas ?</a:t>
            </a:r>
          </a:p>
          <a:p>
            <a:pPr marL="652099" lvl="1" indent="-177845">
              <a:lnSpc>
                <a:spcPct val="115000"/>
              </a:lnSpc>
              <a:spcBef>
                <a:spcPts val="622"/>
              </a:spcBef>
              <a:buClr>
                <a:schemeClr val="dk1"/>
              </a:buClr>
              <a:buSzPts val="1200"/>
              <a:buFont typeface="Courier New" panose="02070309020205020404" pitchFamily="49" charset="0"/>
              <a:buChar char="o"/>
            </a:pPr>
            <a:r>
              <a:rPr lang="fr-FR" dirty="0"/>
              <a:t>Les responsables sont-ils au courant ?</a:t>
            </a:r>
            <a:endParaRPr lang="fr-FR" noProof="0" dirty="0"/>
          </a:p>
          <a:p>
            <a:pPr marL="711380" lvl="1" indent="-158085">
              <a:lnSpc>
                <a:spcPct val="115000"/>
              </a:lnSpc>
              <a:spcBef>
                <a:spcPts val="0"/>
              </a:spcBef>
              <a:buClr>
                <a:schemeClr val="dk1"/>
              </a:buClr>
              <a:buSzPts val="1200"/>
            </a:pPr>
            <a:endParaRPr lang="fr-FR" b="1" u="sng"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Dites</a:t>
            </a:r>
            <a:r>
              <a:rPr lang="fr-FR" b="1" dirty="0"/>
              <a:t> : </a:t>
            </a:r>
            <a:r>
              <a:rPr lang="fr-FR" dirty="0"/>
              <a:t>Utilisez la méthode « mais pourquoi » pour trouver les causes contributives et éventuellement les causes profondes. </a:t>
            </a:r>
          </a:p>
        </p:txBody>
      </p:sp>
      <p:sp>
        <p:nvSpPr>
          <p:cNvPr id="858" name="Google Shape;858;p26: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2"/>
        <p:cNvGrpSpPr/>
        <p:nvPr/>
      </p:nvGrpSpPr>
      <p:grpSpPr>
        <a:xfrm>
          <a:off x="0" y="0"/>
          <a:ext cx="0" cy="0"/>
          <a:chOff x="0" y="0"/>
          <a:chExt cx="0" cy="0"/>
        </a:xfrm>
      </p:grpSpPr>
      <p:sp>
        <p:nvSpPr>
          <p:cNvPr id="863" name="Google Shape;863;p2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64" name="Google Shape;864;p27: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Continuez à utiliser l'exemple « Pas d'examen régulier des rapports ». Suggérez une intervention raisonnable :</a:t>
            </a:r>
            <a:endParaRPr lang="fr-FR" noProof="0" dirty="0"/>
          </a:p>
          <a:p>
            <a:pPr marL="652099" lvl="1" indent="-177845">
              <a:lnSpc>
                <a:spcPct val="115000"/>
              </a:lnSpc>
              <a:spcBef>
                <a:spcPts val="1245"/>
              </a:spcBef>
              <a:buClr>
                <a:schemeClr val="dk1"/>
              </a:buClr>
              <a:buSzPts val="1200"/>
              <a:buFont typeface="Courier New"/>
              <a:buChar char="o"/>
            </a:pPr>
            <a:r>
              <a:rPr lang="fr-FR" dirty="0"/>
              <a:t>Développer ou améliorer le protocole d'examen des rapports</a:t>
            </a:r>
            <a:endParaRPr lang="fr-FR" noProof="0" dirty="0"/>
          </a:p>
          <a:p>
            <a:pPr marL="652099" lvl="1" indent="-177845">
              <a:lnSpc>
                <a:spcPct val="115000"/>
              </a:lnSpc>
              <a:spcBef>
                <a:spcPts val="1245"/>
              </a:spcBef>
              <a:buClr>
                <a:schemeClr val="dk1"/>
              </a:buClr>
              <a:buSzPts val="1200"/>
              <a:buFont typeface="Courier New"/>
              <a:buChar char="o"/>
            </a:pPr>
            <a:r>
              <a:rPr lang="fr-FR" dirty="0"/>
              <a:t>Recueillir l'avis des personnes chargées de mener les examens</a:t>
            </a:r>
            <a:endParaRPr lang="fr-FR" noProof="0" dirty="0"/>
          </a:p>
          <a:p>
            <a:pPr marL="652099" lvl="1" indent="-177845">
              <a:lnSpc>
                <a:spcPct val="115000"/>
              </a:lnSpc>
              <a:spcBef>
                <a:spcPts val="1245"/>
              </a:spcBef>
              <a:buClr>
                <a:schemeClr val="dk1"/>
              </a:buClr>
              <a:buSzPts val="1200"/>
              <a:buFont typeface="Courier New"/>
              <a:buChar char="o"/>
            </a:pPr>
            <a:r>
              <a:rPr lang="fr-FR" dirty="0"/>
              <a:t>Organiser une formation sur le nouveau protocole</a:t>
            </a:r>
            <a:endParaRPr lang="fr-FR" noProof="0" dirty="0"/>
          </a:p>
          <a:p>
            <a:pPr marL="652099" lvl="1" indent="-177845">
              <a:lnSpc>
                <a:spcPct val="115000"/>
              </a:lnSpc>
              <a:spcBef>
                <a:spcPts val="1245"/>
              </a:spcBef>
              <a:buClr>
                <a:schemeClr val="dk1"/>
              </a:buClr>
              <a:buSzPts val="1200"/>
              <a:buFont typeface="Courier New"/>
              <a:buChar char="o"/>
            </a:pPr>
            <a:r>
              <a:rPr lang="fr-FR" dirty="0"/>
              <a:t>Vérifier si des examens réguliers sont effectués</a:t>
            </a:r>
            <a:endParaRPr lang="fr-FR" noProof="0" dirty="0"/>
          </a:p>
          <a:p>
            <a:pPr marL="652099" lvl="1" indent="-177845">
              <a:lnSpc>
                <a:spcPct val="115000"/>
              </a:lnSpc>
              <a:spcBef>
                <a:spcPts val="1245"/>
              </a:spcBef>
              <a:buClr>
                <a:schemeClr val="dk1"/>
              </a:buClr>
              <a:buSzPts val="1200"/>
              <a:buFont typeface="Courier New"/>
              <a:buChar char="o"/>
            </a:pPr>
            <a:r>
              <a:rPr lang="fr-FR" dirty="0"/>
              <a:t>Fournir un feedback</a:t>
            </a:r>
            <a:endParaRPr lang="fr-FR" noProof="0" dirty="0"/>
          </a:p>
          <a:p>
            <a:pPr marL="0" indent="0">
              <a:spcBef>
                <a:spcPts val="2490"/>
              </a:spcBef>
            </a:pPr>
            <a:r>
              <a:rPr lang="fr-FR" dirty="0"/>
              <a:t> </a:t>
            </a:r>
            <a:endParaRPr lang="fr-FR" noProof="0" dirty="0"/>
          </a:p>
          <a:p>
            <a:pPr marL="177845" indent="-177845">
              <a:spcBef>
                <a:spcPts val="1867"/>
              </a:spcBef>
              <a:buClr>
                <a:schemeClr val="dk1"/>
              </a:buClr>
              <a:buSzPts val="1200"/>
              <a:buFont typeface="Wingdings" panose="05000000000000000000" pitchFamily="2" charset="2"/>
              <a:buChar char="§"/>
            </a:pPr>
            <a:r>
              <a:rPr lang="fr-FR" b="1" u="sng" dirty="0"/>
              <a:t>Demandez</a:t>
            </a:r>
            <a:r>
              <a:rPr lang="fr-FR" b="1" dirty="0"/>
              <a:t> : </a:t>
            </a:r>
            <a:r>
              <a:rPr lang="fr-FR" dirty="0"/>
              <a:t>Quelqu'un a-t-il quelque chose à ajouter qui pourrait améliorer ou résoudre le problème de « l'absence d'examen régulier des rapports » ?</a:t>
            </a:r>
            <a:endParaRPr lang="fr-FR" noProof="0" dirty="0"/>
          </a:p>
          <a:p>
            <a:pPr marL="256887" indent="-177845">
              <a:spcBef>
                <a:spcPts val="1867"/>
              </a:spcBef>
              <a:buClr>
                <a:schemeClr val="dk1"/>
              </a:buClr>
              <a:buSzPts val="1200"/>
              <a:buFont typeface="Wingdings" panose="05000000000000000000" pitchFamily="2" charset="2"/>
              <a:buChar char="§"/>
            </a:pPr>
            <a:endParaRPr lang="fr-FR" dirty="0"/>
          </a:p>
          <a:p>
            <a:pPr marL="177845" indent="-177845">
              <a:spcBef>
                <a:spcPts val="1867"/>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Plusieurs réponses possibles : </a:t>
            </a:r>
            <a:r>
              <a:rPr lang="fr-FR" i="1" dirty="0"/>
              <a:t>Encouragez les </a:t>
            </a:r>
            <a:r>
              <a:rPr lang="fr-FR" i="1" noProof="0" dirty="0"/>
              <a:t>participants</a:t>
            </a:r>
            <a:r>
              <a:rPr lang="fr-FR" i="1" dirty="0"/>
              <a:t> à réfléchir spécifiquement à leur propre situation ou rôle dans le système de surveillance.</a:t>
            </a:r>
            <a:endParaRPr lang="fr-FR" noProof="0" dirty="0"/>
          </a:p>
          <a:p>
            <a:pPr marL="0" indent="0">
              <a:spcBef>
                <a:spcPts val="996"/>
              </a:spcBef>
            </a:pPr>
            <a:endParaRPr dirty="0"/>
          </a:p>
        </p:txBody>
      </p:sp>
      <p:sp>
        <p:nvSpPr>
          <p:cNvPr id="865" name="Google Shape;865;p27: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9"/>
        <p:cNvGrpSpPr/>
        <p:nvPr/>
      </p:nvGrpSpPr>
      <p:grpSpPr>
        <a:xfrm>
          <a:off x="0" y="0"/>
          <a:ext cx="0" cy="0"/>
          <a:chOff x="0" y="0"/>
          <a:chExt cx="0" cy="0"/>
        </a:xfrm>
      </p:grpSpPr>
      <p:sp>
        <p:nvSpPr>
          <p:cNvPr id="870" name="Google Shape;870;p28: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71" name="Google Shape;871;p28: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spcBef>
                <a:spcPts val="2490"/>
              </a:spcBef>
            </a:pPr>
            <a:endParaRPr lang="fr-FR" b="1" dirty="0"/>
          </a:p>
          <a:p>
            <a:pPr marL="177845" indent="-177845">
              <a:lnSpc>
                <a:spcPct val="115000"/>
              </a:lnSpc>
              <a:spcBef>
                <a:spcPts val="622"/>
              </a:spcBef>
              <a:buClr>
                <a:schemeClr val="dk1"/>
              </a:buClr>
              <a:buSzPts val="1200"/>
              <a:buFont typeface="Noto Sans Symbols"/>
              <a:buChar char="❖"/>
            </a:pPr>
            <a:r>
              <a:rPr lang="fr-FR" b="1" i="1" dirty="0"/>
              <a:t>Exercice de groupe </a:t>
            </a:r>
            <a:r>
              <a:rPr lang="fr-FR" b="1" i="1" noProof="0" dirty="0"/>
              <a:t>Une Seule Santé</a:t>
            </a:r>
            <a:r>
              <a:rPr lang="fr-FR" b="1" i="1" dirty="0"/>
              <a:t> : Réfléchissez à la manière dont la surveillance d'un autre agent pathogène pourrait être améliorée en adoptant une approche </a:t>
            </a:r>
            <a:r>
              <a:rPr lang="fr-FR" b="1" i="1" noProof="0" dirty="0"/>
              <a:t>Une Seule Santé </a:t>
            </a:r>
            <a:r>
              <a:rPr lang="fr-FR" b="1" i="1" dirty="0"/>
              <a:t>dans l'analyse des problèmes (par exemple, la rage, la brucellose, la grippe aviaire, les efflorescences algales nuisibles, ou autres).</a:t>
            </a:r>
            <a:endParaRPr lang="fr-FR" noProof="0" dirty="0"/>
          </a:p>
          <a:p>
            <a:pPr marL="177845" indent="-98803">
              <a:lnSpc>
                <a:spcPct val="115000"/>
              </a:lnSpc>
              <a:spcBef>
                <a:spcPts val="1245"/>
              </a:spcBef>
              <a:buClr>
                <a:schemeClr val="dk1"/>
              </a:buClr>
              <a:buSzPts val="1200"/>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Lors de l'analyse des problèmes, l'audit de la qualité des données peut permettre d'identifier une série de problèmes et d'opportunités. L'exemple de l'anthrax fourni dans cet exercice montre comment le concept </a:t>
            </a:r>
            <a:r>
              <a:rPr lang="fr-FR" noProof="0" dirty="0"/>
              <a:t>Une Seule Santé</a:t>
            </a:r>
            <a:r>
              <a:rPr lang="fr-FR" dirty="0"/>
              <a:t> a été intégré</a:t>
            </a:r>
            <a:r>
              <a:rPr lang="fr-FR" noProof="0" dirty="0"/>
              <a:t> </a:t>
            </a:r>
            <a:r>
              <a:rPr lang="fr-FR" dirty="0"/>
              <a:t>dans l'analyse du problème. Les spores de l'anthrax peuvent survivre dans le sol pendant de longues périodes, puis s'activer et provoquer des maladies chez les animaux, puis chez l'homme. La compréhension de l'étendue d'un problème peut nécessiter une collaboration entre plusieurs secteurs et disciplines.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Un médecin peut ne pas comprendre le mécanisme par lequel les animaux sont infectés par la maladie du charbon, et les vétérinaires peuvent ne pas comprendre quels types d'environnements sont les plus susceptibles d'abriter des spores de la maladie du charbon. Cependant, une équipe </a:t>
            </a:r>
            <a:r>
              <a:rPr lang="fr-FR" dirty="0" err="1"/>
              <a:t>multi-disciplinaire</a:t>
            </a:r>
            <a:r>
              <a:rPr lang="fr-FR" dirty="0"/>
              <a:t> </a:t>
            </a:r>
            <a:r>
              <a:rPr lang="fr-FR" noProof="0" dirty="0"/>
              <a:t>Une Seule Santé </a:t>
            </a:r>
            <a:r>
              <a:rPr lang="fr-FR" dirty="0"/>
              <a:t>serait en mesure d'identifier toute la complexité d'un problème et de mieux analyser les points à améliorer dans un système de surveillance.  </a:t>
            </a:r>
            <a:endParaRPr lang="fr-FR" noProof="0" dirty="0"/>
          </a:p>
        </p:txBody>
      </p:sp>
      <p:sp>
        <p:nvSpPr>
          <p:cNvPr id="872" name="Google Shape;872;p28: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6"/>
        <p:cNvGrpSpPr/>
        <p:nvPr/>
      </p:nvGrpSpPr>
      <p:grpSpPr>
        <a:xfrm>
          <a:off x="0" y="0"/>
          <a:ext cx="0" cy="0"/>
          <a:chOff x="0" y="0"/>
          <a:chExt cx="0" cy="0"/>
        </a:xfrm>
      </p:grpSpPr>
      <p:sp>
        <p:nvSpPr>
          <p:cNvPr id="877" name="Google Shape;877;p29: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78" name="Google Shape;878;p29: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noProof="0" dirty="0">
                <a:latin typeface="Arial"/>
                <a:ea typeface="Arial"/>
                <a:cs typeface="Arial"/>
                <a:sym typeface="Arial"/>
              </a:rPr>
              <a:t>Notes de l'instructeur :</a:t>
            </a:r>
            <a:endParaRPr lang="fr-FR" noProof="0" dirty="0"/>
          </a:p>
          <a:p>
            <a:pPr marL="177845" indent="-98803">
              <a:lnSpc>
                <a:spcPct val="115000"/>
              </a:lnSpc>
              <a:spcBef>
                <a:spcPts val="0"/>
              </a:spcBef>
              <a:buClr>
                <a:schemeClr val="dk1"/>
              </a:buClr>
              <a:buSzPts val="1200"/>
            </a:pPr>
            <a:endParaRPr lang="fr-FR" b="1" u="sng"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Demandez</a:t>
            </a:r>
            <a:r>
              <a:rPr lang="fr-FR" dirty="0"/>
              <a:t> aux participants de se reporter à leur « Cahier d'exercices du participant » pour l'exercice intitulé : </a:t>
            </a:r>
            <a:r>
              <a:rPr lang="fr-FR" b="1" dirty="0"/>
              <a:t>Explorer les causes</a:t>
            </a:r>
            <a:endParaRPr lang="fr-FR" noProof="0" dirty="0"/>
          </a:p>
          <a:p>
            <a:pPr marL="177845" indent="-98803">
              <a:lnSpc>
                <a:spcPct val="115000"/>
              </a:lnSpc>
              <a:spcBef>
                <a:spcPts val="1245"/>
              </a:spcBef>
              <a:buClr>
                <a:schemeClr val="dk1"/>
              </a:buClr>
              <a:buSzPts val="1200"/>
            </a:pPr>
            <a:endParaRPr lang="fr-FR" dirty="0"/>
          </a:p>
          <a:p>
            <a:pPr marL="177845" indent="-177845">
              <a:spcBef>
                <a:spcPts val="2490"/>
              </a:spcBef>
              <a:buSzPts val="1200"/>
              <a:buFont typeface="Noto Sans Symbols"/>
              <a:buChar char="❖"/>
            </a:pPr>
            <a:r>
              <a:rPr lang="fr-FR" b="1" i="1" dirty="0">
                <a:solidFill>
                  <a:srgbClr val="000000"/>
                </a:solidFill>
              </a:rPr>
              <a:t>Durée totale : 30 minutes </a:t>
            </a:r>
            <a:r>
              <a:rPr lang="fr-FR" b="1" i="1" dirty="0"/>
              <a:t>(20 en petits groupes, 10 pour le rapport)</a:t>
            </a:r>
            <a:endParaRPr lang="fr-FR" noProof="0" dirty="0"/>
          </a:p>
          <a:p>
            <a:pPr marL="0" indent="0">
              <a:spcBef>
                <a:spcPts val="1867"/>
              </a:spcBef>
            </a:pPr>
            <a:endParaRPr b="1" dirty="0"/>
          </a:p>
          <a:p>
            <a:pPr marL="177845" indent="-98803">
              <a:spcBef>
                <a:spcPts val="1867"/>
              </a:spcBef>
              <a:buClr>
                <a:schemeClr val="dk1"/>
              </a:buClr>
              <a:buSzPts val="1200"/>
            </a:pPr>
            <a:endParaRPr dirty="0"/>
          </a:p>
          <a:p>
            <a:pPr marL="0" indent="0">
              <a:spcBef>
                <a:spcPts val="996"/>
              </a:spcBef>
            </a:pPr>
            <a:endParaRPr dirty="0"/>
          </a:p>
        </p:txBody>
      </p:sp>
      <p:sp>
        <p:nvSpPr>
          <p:cNvPr id="879" name="Google Shape;879;p29: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p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97" name="Google Shape;297;p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Cette diapositive présente plusieurs exemples de problèmes auxquels vous êtes probablement confrontés dans votre travail quotidien.  Certains de ces problèmes ont des causes facilement identifiables et des solutions évidentes. La résolution de ces problèmes peut améliorer la qualité de la surveillance, et certaines de ces solutions sont relativement faciles à mettre en œuvre.</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u="sng"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Parmi les problèmes de qualité de la surveillance présentés sur la diapositive, quels sont ceux qui vous sont familiers ?</a:t>
            </a:r>
            <a:endParaRPr lang="fr-FR" noProof="0" dirty="0"/>
          </a:p>
          <a:p>
            <a:pPr marL="177845" indent="-98803">
              <a:lnSpc>
                <a:spcPct val="115000"/>
              </a:lnSpc>
              <a:spcBef>
                <a:spcPts val="1245"/>
              </a:spcBef>
              <a:buClr>
                <a:schemeClr val="dk1"/>
              </a:buClr>
              <a:buSzPts val="1200"/>
            </a:pPr>
            <a:endParaRPr lang="fr-FR" b="1" i="1" dirty="0"/>
          </a:p>
          <a:p>
            <a:pPr marL="177845" indent="-177845">
              <a:lnSpc>
                <a:spcPct val="115000"/>
              </a:lnSpc>
              <a:spcBef>
                <a:spcPts val="1245"/>
              </a:spcBef>
              <a:buClr>
                <a:schemeClr val="dk1"/>
              </a:buClr>
              <a:buSzPts val="1200"/>
              <a:buFont typeface="Noto Sans Symbols"/>
              <a:buChar char="❖"/>
            </a:pPr>
            <a:r>
              <a:rPr lang="fr-FR" b="1" i="1" dirty="0"/>
              <a:t>Permettez à plusieurs participants de répondre.</a:t>
            </a:r>
            <a:endParaRPr lang="fr-FR" noProof="0" dirty="0"/>
          </a:p>
          <a:p>
            <a:pPr marL="177845" indent="-98803">
              <a:lnSpc>
                <a:spcPct val="115000"/>
              </a:lnSpc>
              <a:spcBef>
                <a:spcPts val="1245"/>
              </a:spcBef>
              <a:buClr>
                <a:schemeClr val="dk1"/>
              </a:buClr>
              <a:buSzPts val="1200"/>
            </a:pPr>
            <a:endParaRPr lang="fr-FR" b="1" i="1" u="sng"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Parmi les problèmes présentés sur la diapositive, quels sont ceux dont les causes et les solutions sont facilement identifiables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u="sng"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t>Remerciez</a:t>
            </a:r>
            <a:r>
              <a:rPr lang="fr-FR" dirty="0"/>
              <a:t> les participants pour leurs réponses.  </a:t>
            </a:r>
            <a:r>
              <a:rPr lang="fr-FR" b="1" dirty="0"/>
              <a:t>Réponse : </a:t>
            </a:r>
            <a:r>
              <a:rPr lang="fr-FR" i="1" dirty="0"/>
              <a:t>Formulaires manquants : Si un établissement de santé manque de formulaires, ceux-ci peuvent être fournis ou élaborés.</a:t>
            </a:r>
            <a:endParaRPr lang="fr-FR" noProof="0" dirty="0"/>
          </a:p>
          <a:p>
            <a:pPr marL="79042" indent="0">
              <a:lnSpc>
                <a:spcPct val="115000"/>
              </a:lnSpc>
              <a:spcBef>
                <a:spcPts val="1245"/>
              </a:spcBef>
              <a:buClr>
                <a:schemeClr val="dk1"/>
              </a:buClr>
              <a:buSzPts val="1200"/>
            </a:pPr>
            <a:endParaRPr lang="fr-FR" b="1" i="1" u="sng"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Si vous pouviez résoudre un seul de ces problèmes, lequel serait-il et pourquoi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u="sng"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endParaRPr lang="fr-FR" noProof="0" dirty="0"/>
          </a:p>
          <a:p>
            <a:pPr marL="177845" indent="-98803">
              <a:lnSpc>
                <a:spcPct val="115000"/>
              </a:lnSpc>
              <a:spcBef>
                <a:spcPts val="1245"/>
              </a:spcBef>
              <a:buClr>
                <a:schemeClr val="dk1"/>
              </a:buClr>
              <a:buSzPts val="1200"/>
            </a:pPr>
            <a:endParaRPr lang="fr-FR" b="1" i="1" dirty="0"/>
          </a:p>
          <a:p>
            <a:pPr marL="177845" indent="-177845">
              <a:lnSpc>
                <a:spcPct val="115000"/>
              </a:lnSpc>
              <a:spcBef>
                <a:spcPts val="1245"/>
              </a:spcBef>
              <a:buClr>
                <a:schemeClr val="dk1"/>
              </a:buClr>
              <a:buSzPts val="1200"/>
              <a:buFont typeface="Noto Sans Symbols"/>
              <a:buChar char="❖"/>
            </a:pPr>
            <a:r>
              <a:rPr lang="fr-FR" b="1" i="1" dirty="0"/>
              <a:t>Les réponses varieront. L'intérêt de cette question est de souligner qu'il convient de réfléchir délibérément à la hiérarchisation des défis à relever.</a:t>
            </a:r>
            <a:endParaRPr lang="fr-FR" noProof="0" dirty="0"/>
          </a:p>
          <a:p>
            <a:pPr marL="177845" indent="-98803">
              <a:lnSpc>
                <a:spcPct val="115000"/>
              </a:lnSpc>
              <a:spcBef>
                <a:spcPts val="1245"/>
              </a:spcBef>
              <a:buClr>
                <a:schemeClr val="dk1"/>
              </a:buClr>
              <a:buSzPts val="1200"/>
            </a:pPr>
            <a:endParaRPr lang="fr-FR" b="1" i="1" u="sng"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Cette leçon propose une méthode simple et directe pour organiser votre approche de l'identification des problèmes </a:t>
            </a:r>
            <a:r>
              <a:rPr lang="fr-FR" noProof="0" dirty="0"/>
              <a:t>solvables</a:t>
            </a:r>
            <a:r>
              <a:rPr lang="fr-FR" dirty="0"/>
              <a:t>.</a:t>
            </a:r>
            <a:endParaRPr lang="fr-FR" noProof="0" dirty="0"/>
          </a:p>
          <a:p>
            <a:pPr marL="0" indent="0">
              <a:spcBef>
                <a:spcPts val="1618"/>
              </a:spcBef>
            </a:pPr>
            <a:endParaRPr dirty="0"/>
          </a:p>
        </p:txBody>
      </p:sp>
      <p:sp>
        <p:nvSpPr>
          <p:cNvPr id="298" name="Google Shape;298;p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3"/>
        <p:cNvGrpSpPr/>
        <p:nvPr/>
      </p:nvGrpSpPr>
      <p:grpSpPr>
        <a:xfrm>
          <a:off x="0" y="0"/>
          <a:ext cx="0" cy="0"/>
          <a:chOff x="0" y="0"/>
          <a:chExt cx="0" cy="0"/>
        </a:xfrm>
      </p:grpSpPr>
      <p:sp>
        <p:nvSpPr>
          <p:cNvPr id="884" name="Google Shape;884;p30: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85" name="Google Shape;885;p30: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1867"/>
              </a:spcBef>
            </a:pPr>
            <a:endParaRPr lang="fr-FR" b="1" dirty="0"/>
          </a:p>
          <a:p>
            <a:pPr marL="177845" indent="-177845">
              <a:spcBef>
                <a:spcPts val="1867"/>
              </a:spcBef>
              <a:buSzPts val="1200"/>
              <a:buFont typeface="Noto Sans Symbols"/>
              <a:buChar char="❖"/>
            </a:pPr>
            <a:r>
              <a:rPr lang="fr-FR" b="1" i="1" dirty="0">
                <a:solidFill>
                  <a:srgbClr val="000000"/>
                </a:solidFill>
              </a:rPr>
              <a:t>Durée totale : 30 minutes </a:t>
            </a:r>
            <a:r>
              <a:rPr lang="fr-FR" b="1" i="1" dirty="0"/>
              <a:t>(20 en petits groupes, 10 pour le rapport)</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Le but de cet exercice est de réaliser un diagramme d’arêtes de poisson et une analyse </a:t>
            </a:r>
            <a:r>
              <a:rPr lang="fr-FR" b="1" dirty="0"/>
              <a:t>TPN </a:t>
            </a:r>
            <a:r>
              <a:rPr lang="fr-FR" dirty="0"/>
              <a:t>sur un problème identifié à partir de l'analyse </a:t>
            </a:r>
            <a:r>
              <a:rPr lang="fr-FR" noProof="0" dirty="0"/>
              <a:t>FFOM</a:t>
            </a:r>
            <a:r>
              <a:rPr lang="fr-FR" dirty="0"/>
              <a:t> de l'Intervalle de terrain 1.</a:t>
            </a:r>
            <a:endParaRPr lang="fr-FR" noProof="0" dirty="0"/>
          </a:p>
          <a:p>
            <a:pPr marL="0" indent="0">
              <a:lnSpc>
                <a:spcPct val="115000"/>
              </a:lnSpc>
              <a:spcBef>
                <a:spcPts val="1245"/>
              </a:spcBef>
            </a:pPr>
            <a:endParaRPr lang="fr-FR" dirty="0"/>
          </a:p>
          <a:p>
            <a:pPr marL="177845" indent="-177845">
              <a:lnSpc>
                <a:spcPct val="115000"/>
              </a:lnSpc>
              <a:spcBef>
                <a:spcPts val="1245"/>
              </a:spcBef>
              <a:buClr>
                <a:schemeClr val="dk1"/>
              </a:buClr>
              <a:buSzPts val="1200"/>
              <a:buFont typeface="Noto Sans Symbols"/>
              <a:buChar char="❖"/>
            </a:pPr>
            <a:r>
              <a:rPr lang="fr-FR" b="1" i="1" dirty="0"/>
              <a:t>Cette activité donne généralement lieu à des conversations animées. Circulez dans la salle pour répondre aux questions et vous assurer que les participants progressent.  Notez l'heure et encouragez les participants à passer à la partie suivante en temps voulu.</a:t>
            </a:r>
            <a:endParaRPr lang="fr-FR" noProof="0" dirty="0"/>
          </a:p>
          <a:p>
            <a:pPr marL="0" indent="0">
              <a:lnSpc>
                <a:spcPct val="115000"/>
              </a:lnSpc>
              <a:spcBef>
                <a:spcPts val="1245"/>
              </a:spcBef>
            </a:pPr>
            <a:endParaRPr lang="fr-FR" i="1" dirty="0"/>
          </a:p>
          <a:p>
            <a:pPr marL="177845" indent="-177845">
              <a:lnSpc>
                <a:spcPct val="115000"/>
              </a:lnSpc>
              <a:spcBef>
                <a:spcPts val="1245"/>
              </a:spcBef>
              <a:buClr>
                <a:schemeClr val="dk1"/>
              </a:buClr>
              <a:buSzPts val="1200"/>
              <a:buFont typeface="Noto Sans Symbols"/>
              <a:buChar char="❖"/>
            </a:pPr>
            <a:r>
              <a:rPr lang="fr-FR" b="1" i="1" dirty="0"/>
              <a:t>Lors du débriefing, ne laissez pas les équipes décrire tous les détails de leur poisson. Elles doivent faire ce qui suit : énoncer brièvement le problème, résumer les catégories qu'elles ont identifiées, puis partager deux à quatre causes « T » ou « P », mais cela dépend du temps disponible.</a:t>
            </a:r>
            <a:endParaRPr lang="fr-FR" noProof="0" dirty="0"/>
          </a:p>
          <a:p>
            <a:pPr marL="0" indent="0">
              <a:lnSpc>
                <a:spcPct val="115000"/>
              </a:lnSpc>
              <a:spcBef>
                <a:spcPts val="1245"/>
              </a:spcBef>
            </a:pPr>
            <a:endParaRPr lang="fr-FR" dirty="0"/>
          </a:p>
          <a:p>
            <a:pPr marL="177845" indent="-177845">
              <a:lnSpc>
                <a:spcPct val="115000"/>
              </a:lnSpc>
              <a:spcBef>
                <a:spcPts val="1245"/>
              </a:spcBef>
              <a:buClr>
                <a:schemeClr val="dk1"/>
              </a:buClr>
              <a:buSzPts val="1200"/>
              <a:buFont typeface="Noto Sans Symbols"/>
              <a:buChar char="❖"/>
            </a:pPr>
            <a:r>
              <a:rPr lang="fr-FR" b="1" i="1" dirty="0"/>
              <a:t>Suivez les étapes suivantes pour faciliter l'exercice :</a:t>
            </a:r>
            <a:endParaRPr lang="fr-FR" b="1" dirty="0"/>
          </a:p>
          <a:p>
            <a:pPr marL="829944" lvl="1" indent="-355690">
              <a:lnSpc>
                <a:spcPct val="115000"/>
              </a:lnSpc>
              <a:spcBef>
                <a:spcPts val="1245"/>
              </a:spcBef>
              <a:buClr>
                <a:schemeClr val="dk1"/>
              </a:buClr>
              <a:buSzPts val="1200"/>
              <a:buFont typeface="Calibri"/>
              <a:buAutoNum type="arabicPeriod"/>
            </a:pPr>
            <a:r>
              <a:rPr lang="fr-FR" i="1" dirty="0"/>
              <a:t>Placez les participants en </a:t>
            </a:r>
            <a:r>
              <a:rPr lang="fr-FR" b="1" i="1" u="sng" dirty="0"/>
              <a:t>groupes de quatre ou six </a:t>
            </a:r>
            <a:r>
              <a:rPr lang="fr-FR" i="1" dirty="0"/>
              <a:t>et demandez-leur d'analyser les problèmes liés à la surveillance de la santé publique et de la santé animale qui ont été identifiés dans l'analyse SWOT du travail sur le terrain 1.</a:t>
            </a:r>
            <a:endParaRPr lang="fr-FR" noProof="0" dirty="0"/>
          </a:p>
          <a:p>
            <a:pPr marL="829944" lvl="1" indent="-355690">
              <a:lnSpc>
                <a:spcPct val="115000"/>
              </a:lnSpc>
              <a:spcBef>
                <a:spcPts val="0"/>
              </a:spcBef>
              <a:buClr>
                <a:schemeClr val="dk1"/>
              </a:buClr>
              <a:buSzPts val="1200"/>
              <a:buFont typeface="Calibri"/>
              <a:buAutoNum type="arabicPeriod"/>
            </a:pPr>
            <a:r>
              <a:rPr lang="fr-FR" i="1" dirty="0"/>
              <a:t>Demandez aux groupes de choisir un problème de surveillance à analyser ensemble et de se mettre d'accord sur un énoncé de problème.</a:t>
            </a:r>
            <a:endParaRPr lang="fr-FR" noProof="0" dirty="0"/>
          </a:p>
          <a:p>
            <a:pPr marL="829944" lvl="1" indent="-355690">
              <a:lnSpc>
                <a:spcPct val="115000"/>
              </a:lnSpc>
              <a:spcBef>
                <a:spcPts val="0"/>
              </a:spcBef>
              <a:buClr>
                <a:schemeClr val="dk1"/>
              </a:buClr>
              <a:buSzPts val="1200"/>
              <a:buFont typeface="Calibri"/>
              <a:buAutoNum type="arabicPeriod"/>
            </a:pPr>
            <a:r>
              <a:rPr lang="fr-FR" i="1" dirty="0"/>
              <a:t>Rappelez aux groupes de faire un remue-méninges sur toutes les raisons possibles du problème ; puis notez une idée par note sur une feuille de papier ou une note autocollante.</a:t>
            </a:r>
            <a:endParaRPr lang="fr-FR" noProof="0" dirty="0"/>
          </a:p>
          <a:p>
            <a:pPr marL="829944" lvl="1" indent="-355690">
              <a:lnSpc>
                <a:spcPct val="115000"/>
              </a:lnSpc>
              <a:spcBef>
                <a:spcPts val="0"/>
              </a:spcBef>
              <a:buClr>
                <a:schemeClr val="dk1"/>
              </a:buClr>
              <a:buSzPts val="1200"/>
              <a:buFont typeface="Calibri"/>
              <a:buAutoNum type="arabicPeriod"/>
            </a:pPr>
            <a:r>
              <a:rPr lang="fr-FR" i="1" dirty="0"/>
              <a:t>Observez les groupes dessiner une structure d’arêtes de poisson avec quatre à six arêtes sur une feuille ou tableau. Vous devrez peut-être leur rappeler de placer l'énoncé du problème à la tête du poisson et de regrouper les notes autocollantes ou écrire sur les arêtes. Ils peuvent également choisir de trier les papiers mais d'écrire les raisons possibles sur le tableau.</a:t>
            </a:r>
            <a:endParaRPr lang="fr-FR" noProof="0" dirty="0"/>
          </a:p>
          <a:p>
            <a:pPr marL="829944" lvl="1" indent="-355690">
              <a:lnSpc>
                <a:spcPct val="115000"/>
              </a:lnSpc>
              <a:spcBef>
                <a:spcPts val="0"/>
              </a:spcBef>
              <a:buClr>
                <a:schemeClr val="dk1"/>
              </a:buClr>
              <a:buSzPts val="1200"/>
              <a:buFont typeface="Calibri"/>
              <a:buAutoNum type="arabicPeriod"/>
            </a:pPr>
            <a:r>
              <a:rPr lang="fr-FR" i="1" dirty="0"/>
              <a:t>Demandez aux groupes de déterminer les catégories qui représentent toutes les causes sur chaque </a:t>
            </a:r>
            <a:r>
              <a:rPr lang="fr-FR" dirty="0"/>
              <a:t>arête</a:t>
            </a:r>
            <a:r>
              <a:rPr lang="fr-FR" i="1" dirty="0"/>
              <a:t>.</a:t>
            </a:r>
            <a:endParaRPr lang="fr-FR" noProof="0" dirty="0"/>
          </a:p>
          <a:p>
            <a:pPr marL="829944" lvl="1" indent="-355690">
              <a:lnSpc>
                <a:spcPct val="115000"/>
              </a:lnSpc>
              <a:spcBef>
                <a:spcPts val="0"/>
              </a:spcBef>
              <a:buClr>
                <a:schemeClr val="dk1"/>
              </a:buClr>
              <a:buSzPts val="1200"/>
              <a:buFont typeface="Calibri"/>
              <a:buAutoNum type="arabicPeriod"/>
            </a:pPr>
            <a:r>
              <a:rPr lang="fr-FR" i="1" dirty="0"/>
              <a:t>Demandez aux groupes d'étiqueter chaque cause par « T », « P » ou « N ».</a:t>
            </a:r>
            <a:endParaRPr lang="fr-FR" noProof="0" dirty="0"/>
          </a:p>
          <a:p>
            <a:pPr marL="829944" lvl="1" indent="-355690">
              <a:lnSpc>
                <a:spcPct val="115000"/>
              </a:lnSpc>
              <a:spcBef>
                <a:spcPts val="0"/>
              </a:spcBef>
              <a:buClr>
                <a:schemeClr val="dk1"/>
              </a:buClr>
              <a:buSzPts val="1200"/>
              <a:buFont typeface="Calibri"/>
              <a:buAutoNum type="arabicPeriod"/>
            </a:pPr>
            <a:r>
              <a:rPr lang="fr-FR" i="1" dirty="0"/>
              <a:t>Assurez-vous que chaque groupe a choisi un porte-parole, rédigé un énoncé de problème et choisi les causes qui sont « T » ou « P ».</a:t>
            </a:r>
            <a:endParaRPr lang="fr-FR" noProof="0" dirty="0"/>
          </a:p>
          <a:p>
            <a:pPr marL="829944" lvl="1" indent="-355690">
              <a:lnSpc>
                <a:spcPct val="115000"/>
              </a:lnSpc>
              <a:spcBef>
                <a:spcPts val="0"/>
              </a:spcBef>
              <a:buClr>
                <a:schemeClr val="dk1"/>
              </a:buClr>
              <a:buSzPts val="1200"/>
              <a:buFont typeface="Calibri"/>
              <a:buAutoNum type="arabicPeriod"/>
            </a:pPr>
            <a:r>
              <a:rPr lang="fr-FR" i="1" dirty="0"/>
              <a:t>Demandez à chaque groupe d'entourer la cause principales sur leur diagramme.</a:t>
            </a:r>
            <a:endParaRPr lang="fr-FR" noProof="0" dirty="0"/>
          </a:p>
          <a:p>
            <a:pPr marL="0" indent="0">
              <a:spcBef>
                <a:spcPts val="1618"/>
              </a:spcBef>
            </a:pPr>
            <a:endParaRPr dirty="0"/>
          </a:p>
        </p:txBody>
      </p:sp>
      <p:sp>
        <p:nvSpPr>
          <p:cNvPr id="886" name="Google Shape;886;p30: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30</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0"/>
        <p:cNvGrpSpPr/>
        <p:nvPr/>
      </p:nvGrpSpPr>
      <p:grpSpPr>
        <a:xfrm>
          <a:off x="0" y="0"/>
          <a:ext cx="0" cy="0"/>
          <a:chOff x="0" y="0"/>
          <a:chExt cx="0" cy="0"/>
        </a:xfrm>
      </p:grpSpPr>
      <p:sp>
        <p:nvSpPr>
          <p:cNvPr id="891" name="Google Shape;891;p3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92" name="Google Shape;892;p3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lnSpc>
                <a:spcPct val="115000"/>
              </a:lnSpc>
              <a:spcBef>
                <a:spcPts val="622"/>
              </a:spcBef>
              <a:buClr>
                <a:schemeClr val="dk1"/>
              </a:buClr>
              <a:buSzPts val="1200"/>
            </a:pPr>
            <a:endParaRPr lang="fr-FR" b="1"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Dites</a:t>
            </a:r>
            <a:r>
              <a:rPr lang="fr-FR" b="1" dirty="0"/>
              <a:t> : </a:t>
            </a:r>
            <a:r>
              <a:rPr lang="fr-FR" dirty="0"/>
              <a:t>Vous avez vu cette diapositive plus tôt (</a:t>
            </a:r>
            <a:r>
              <a:rPr lang="fr-FR" i="1" dirty="0"/>
              <a:t>diapositive 7)</a:t>
            </a:r>
            <a:r>
              <a:rPr lang="fr-FR" dirty="0"/>
              <a:t>. Nous avons maintenant franchi les sept étapes. Pensez-vous être prêt à effectuer votre propre analyse de problème ?</a:t>
            </a:r>
            <a:endParaRPr lang="fr-FR" noProof="0" dirty="0"/>
          </a:p>
          <a:p>
            <a:pPr marL="177845" indent="-177845">
              <a:lnSpc>
                <a:spcPct val="115000"/>
              </a:lnSpc>
              <a:spcBef>
                <a:spcPts val="0"/>
              </a:spcBef>
              <a:buClr>
                <a:schemeClr val="dk1"/>
              </a:buClr>
              <a:buSzPts val="1200"/>
              <a:buFont typeface="Wingdings" panose="05000000000000000000" pitchFamily="2" charset="2"/>
              <a:buChar char="§"/>
            </a:pP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noProof="0" dirty="0"/>
              <a:t>Remerciez</a:t>
            </a:r>
            <a:r>
              <a:rPr lang="fr-FR" b="0" u="none" noProof="0" dirty="0"/>
              <a:t> </a:t>
            </a:r>
            <a:r>
              <a:rPr lang="fr-FR" dirty="0"/>
              <a:t>les participants pour leurs réponses et répondez aux questions.</a:t>
            </a:r>
            <a:endParaRPr lang="fr-FR" noProof="0" dirty="0"/>
          </a:p>
          <a:p>
            <a:pPr marL="0" indent="0">
              <a:lnSpc>
                <a:spcPct val="115000"/>
              </a:lnSpc>
              <a:spcBef>
                <a:spcPts val="0"/>
              </a:spcBef>
              <a:buClr>
                <a:schemeClr val="dk1"/>
              </a:buClr>
              <a:buSzPts val="1200"/>
            </a:pPr>
            <a:endParaRPr dirty="0"/>
          </a:p>
        </p:txBody>
      </p:sp>
      <p:sp>
        <p:nvSpPr>
          <p:cNvPr id="893" name="Google Shape;893;p3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solidFill>
                  <a:srgbClr val="000000"/>
                </a:solidFill>
                <a:latin typeface="Calibri"/>
                <a:ea typeface="Calibri"/>
                <a:cs typeface="Calibri"/>
                <a:sym typeface="Calibri"/>
              </a:rPr>
              <a:pPr algn="r"/>
              <a:t>31</a:t>
            </a:fld>
            <a:endParaRPr>
              <a:solidFill>
                <a:srgbClr val="000000"/>
              </a:solidFill>
              <a:latin typeface="Calibri"/>
              <a:ea typeface="Calibri"/>
              <a:cs typeface="Calibri"/>
              <a:sym typeface="Calibri"/>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7"/>
        <p:cNvGrpSpPr/>
        <p:nvPr/>
      </p:nvGrpSpPr>
      <p:grpSpPr>
        <a:xfrm>
          <a:off x="0" y="0"/>
          <a:ext cx="0" cy="0"/>
          <a:chOff x="0" y="0"/>
          <a:chExt cx="0" cy="0"/>
        </a:xfrm>
      </p:grpSpPr>
      <p:sp>
        <p:nvSpPr>
          <p:cNvPr id="898" name="Google Shape;898;p3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99" name="Google Shape;899;p3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i="1" dirty="0"/>
          </a:p>
          <a:p>
            <a:pPr marL="177845" indent="-177845">
              <a:spcBef>
                <a:spcPts val="1867"/>
              </a:spcBef>
              <a:buClr>
                <a:schemeClr val="dk1"/>
              </a:buClr>
              <a:buSzPts val="1200"/>
              <a:buFont typeface="Wingdings" panose="05000000000000000000" pitchFamily="2" charset="2"/>
              <a:buChar char="§"/>
            </a:pPr>
            <a:r>
              <a:rPr lang="fr-FR" b="1" u="sng" dirty="0"/>
              <a:t>Demandez</a:t>
            </a:r>
            <a:r>
              <a:rPr lang="fr-FR" dirty="0"/>
              <a:t> à des volontaires de lire la diapositive à haute voix.</a:t>
            </a:r>
            <a:endParaRPr lang="fr-FR" noProof="0" dirty="0"/>
          </a:p>
          <a:p>
            <a:pPr marL="256887" indent="-177845">
              <a:spcBef>
                <a:spcPts val="1867"/>
              </a:spcBef>
              <a:buClr>
                <a:schemeClr val="dk1"/>
              </a:buClr>
              <a:buSzPts val="1200"/>
              <a:buFont typeface="Wingdings" panose="05000000000000000000" pitchFamily="2" charset="2"/>
              <a:buChar char="§"/>
            </a:pPr>
            <a:endParaRPr lang="fr-FR" i="1" dirty="0"/>
          </a:p>
          <a:p>
            <a:pPr marL="177845" indent="-177845">
              <a:spcBef>
                <a:spcPts val="1867"/>
              </a:spcBef>
              <a:buClr>
                <a:schemeClr val="dk1"/>
              </a:buClr>
              <a:buSzPts val="1200"/>
              <a:buFont typeface="Wingdings" panose="05000000000000000000" pitchFamily="2" charset="2"/>
              <a:buChar char="§"/>
            </a:pPr>
            <a:r>
              <a:rPr lang="fr-FR" b="1" u="sng" dirty="0"/>
              <a:t>Répondez</a:t>
            </a:r>
            <a:r>
              <a:rPr lang="fr-FR" b="1" dirty="0"/>
              <a:t> </a:t>
            </a:r>
            <a:r>
              <a:rPr lang="fr-FR" dirty="0"/>
              <a:t>toute question ou problème.</a:t>
            </a:r>
            <a:endParaRPr lang="fr-FR" noProof="0" dirty="0"/>
          </a:p>
          <a:p>
            <a:pPr marL="0" indent="0">
              <a:spcBef>
                <a:spcPts val="996"/>
              </a:spcBef>
            </a:pPr>
            <a:endParaRPr dirty="0"/>
          </a:p>
        </p:txBody>
      </p:sp>
      <p:sp>
        <p:nvSpPr>
          <p:cNvPr id="900" name="Google Shape;900;p3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32</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4"/>
        <p:cNvGrpSpPr/>
        <p:nvPr/>
      </p:nvGrpSpPr>
      <p:grpSpPr>
        <a:xfrm>
          <a:off x="0" y="0"/>
          <a:ext cx="0" cy="0"/>
          <a:chOff x="0" y="0"/>
          <a:chExt cx="0" cy="0"/>
        </a:xfrm>
      </p:grpSpPr>
      <p:sp>
        <p:nvSpPr>
          <p:cNvPr id="905" name="Google Shape;905;p3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906" name="Google Shape;906;p3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Demandez</a:t>
            </a:r>
            <a:r>
              <a:rPr lang="fr-FR" dirty="0"/>
              <a:t> à un volontaire de lire les objectifs d'apprentissage à haute voix.</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Avons-nous couvert ces objectifs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Demandez </a:t>
            </a:r>
            <a:r>
              <a:rPr lang="fr-FR" b="1" dirty="0"/>
              <a:t>: </a:t>
            </a:r>
            <a:r>
              <a:rPr lang="fr-FR" dirty="0"/>
              <a:t>Des questions ?</a:t>
            </a:r>
            <a:endParaRPr lang="fr-FR" noProof="0" dirty="0"/>
          </a:p>
          <a:p>
            <a:pPr marL="177845" indent="-98803">
              <a:lnSpc>
                <a:spcPct val="115000"/>
              </a:lnSpc>
              <a:spcBef>
                <a:spcPts val="1245"/>
              </a:spcBef>
              <a:buClr>
                <a:schemeClr val="dk1"/>
              </a:buClr>
              <a:buSzPts val="1200"/>
            </a:pPr>
            <a:endParaRPr lang="fr-FR" b="1" i="1" dirty="0"/>
          </a:p>
          <a:p>
            <a:pPr marL="177845" indent="-177845">
              <a:lnSpc>
                <a:spcPct val="115000"/>
              </a:lnSpc>
              <a:spcBef>
                <a:spcPts val="1245"/>
              </a:spcBef>
              <a:buClr>
                <a:schemeClr val="dk1"/>
              </a:buClr>
              <a:buSzPts val="1200"/>
              <a:buFont typeface="Noto Sans Symbols"/>
              <a:buChar char="❖"/>
            </a:pPr>
            <a:r>
              <a:rPr lang="fr-FR" b="1" i="1" dirty="0"/>
              <a:t>Répondez aux questions. Remerciez les participants pour leurs réponses et concluez la leçon.</a:t>
            </a:r>
            <a:endParaRPr lang="fr-FR" noProof="0" dirty="0"/>
          </a:p>
        </p:txBody>
      </p:sp>
      <p:sp>
        <p:nvSpPr>
          <p:cNvPr id="907" name="Google Shape;907;p3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p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13" name="Google Shape;313;p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Savoir que ces problèmes existent est une bonne chose, mais vous devez savoir </a:t>
            </a:r>
            <a:r>
              <a:rPr lang="fr-FR" i="1" dirty="0"/>
              <a:t>pourquoi </a:t>
            </a:r>
            <a:r>
              <a:rPr lang="fr-FR" dirty="0"/>
              <a:t>ces problèmes existent </a:t>
            </a:r>
            <a:r>
              <a:rPr lang="fr-FR" noProof="0" dirty="0"/>
              <a:t>afin de </a:t>
            </a:r>
            <a:r>
              <a:rPr lang="fr-FR" dirty="0"/>
              <a:t>les résoudre. Les problèmes ont souvent des causes multiples. L'utilisation d'une approche systématique peut vous aider à examiner ces problèmes et ces causes, sans vous laisser submerger.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u="sng"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L'une des façons d'explorer les raisons d'un problème est de poser beaucoup de questions.  </a:t>
            </a:r>
            <a:r>
              <a:rPr lang="fr-FR" i="1" dirty="0"/>
              <a:t>Par exemple : Pourquoi cela s'est-il produit ? Pourquoi (quelle en était la raison) ? </a:t>
            </a:r>
            <a:r>
              <a:rPr lang="fr-FR" dirty="0"/>
              <a:t>Continuez à demander pourquoi, en allant de plus en plus loin !</a:t>
            </a:r>
            <a:endParaRPr lang="fr-FR" noProof="0" dirty="0"/>
          </a:p>
        </p:txBody>
      </p:sp>
      <p:sp>
        <p:nvSpPr>
          <p:cNvPr id="314" name="Google Shape;314;p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p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21" name="Google Shape;321;p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373"/>
              </a:spcBef>
            </a:pPr>
            <a:endParaRPr lang="fr-FR" noProof="0" dirty="0"/>
          </a:p>
          <a:p>
            <a:pPr marL="177845" indent="-177845">
              <a:spcBef>
                <a:spcPts val="373"/>
              </a:spcBef>
              <a:buClr>
                <a:schemeClr val="dk1"/>
              </a:buClr>
              <a:buSzPts val="1200"/>
              <a:buFont typeface="Noto Sans Symbols"/>
              <a:buChar char="❖"/>
            </a:pPr>
            <a:r>
              <a:rPr lang="fr-FR" b="1" i="1" dirty="0"/>
              <a:t>L'IMPORTANCE DE SE DEMANDER POURQUOI : Demandez à deux volontaires de lire les rôles d'Esther et de Joséphine sur la diapositive. Ils n'ont pas besoin de jouer la comédie. Lorsqu'ils ont fini de lire les parties, passez à la diapositive suivante. &lt;CLIQUER après chaque ligne pour révéler la ligne suivante sur la diapositive&gt;.</a:t>
            </a:r>
            <a:endParaRPr lang="fr-FR" noProof="0" dirty="0"/>
          </a:p>
          <a:p>
            <a:pPr marL="0" indent="0">
              <a:lnSpc>
                <a:spcPct val="115000"/>
              </a:lnSpc>
              <a:spcBef>
                <a:spcPts val="0"/>
              </a:spcBef>
            </a:pPr>
            <a:endParaRPr lang="fr-FR" b="1" dirty="0"/>
          </a:p>
          <a:p>
            <a:pPr marL="177845" indent="-177845">
              <a:lnSpc>
                <a:spcPct val="115000"/>
              </a:lnSpc>
              <a:spcBef>
                <a:spcPts val="1245"/>
              </a:spcBef>
              <a:buClr>
                <a:schemeClr val="dk1"/>
              </a:buClr>
              <a:buSzPts val="1200"/>
              <a:buFont typeface="Noto Sans Symbols"/>
              <a:buChar char="❖"/>
            </a:pPr>
            <a:r>
              <a:rPr lang="fr-FR" b="1" i="1" dirty="0"/>
              <a:t>Cette approche pourrait se poursuivre, mais les participants devraient maintenant avoir compris.</a:t>
            </a:r>
            <a:endParaRPr lang="fr-FR" noProof="0" dirty="0"/>
          </a:p>
          <a:p>
            <a:pPr marL="177845" indent="-98803">
              <a:lnSpc>
                <a:spcPct val="115000"/>
              </a:lnSpc>
              <a:spcBef>
                <a:spcPts val="1245"/>
              </a:spcBef>
              <a:buClr>
                <a:schemeClr val="dk1"/>
              </a:buClr>
              <a:buSzPts val="1200"/>
            </a:pPr>
            <a:endParaRPr lang="fr-FR" b="1" i="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Ceci est un exemple de la méthode « Mais pourquoi ? ».</a:t>
            </a:r>
          </a:p>
          <a:p>
            <a:pPr marL="0" indent="0">
              <a:spcBef>
                <a:spcPts val="1618"/>
              </a:spcBef>
            </a:pPr>
            <a:endParaRPr dirty="0"/>
          </a:p>
        </p:txBody>
      </p:sp>
      <p:sp>
        <p:nvSpPr>
          <p:cNvPr id="322" name="Google Shape;322;p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p6: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42" name="Google Shape;342;p6: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Continuez à demander « Pourquoi ? » pour finalement arriver à la cause principale.  Certaines causes sont valables mais n'aboutiront pas à un résultat à long terme, même si elles sont résolues.  La méthode « Mais pourquoi ? » permet d'aller au-delà de ce qui semble être la cause évidente et d'identifier la ou les causes principales.</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Quel était le problème pour Esther et Joséphine ?</a:t>
            </a:r>
            <a:endParaRPr lang="fr-FR" noProof="0" dirty="0"/>
          </a:p>
          <a:p>
            <a:pPr marL="79042" indent="0">
              <a:lnSpc>
                <a:spcPct val="115000"/>
              </a:lnSpc>
              <a:spcBef>
                <a:spcPts val="1245"/>
              </a:spcBef>
              <a:buClr>
                <a:schemeClr val="dk1"/>
              </a:buClr>
              <a:buSzPts val="1200"/>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Réponse : </a:t>
            </a:r>
            <a:r>
              <a:rPr lang="fr-FR" i="1" dirty="0"/>
              <a:t>Esther avait de nouveau faim tôt le matin.</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i="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Demandez</a:t>
            </a:r>
            <a:r>
              <a:rPr lang="fr-FR" b="1" dirty="0"/>
              <a:t> : </a:t>
            </a:r>
            <a:r>
              <a:rPr lang="fr-FR" dirty="0"/>
              <a:t>Quelle est la cause principale de la faim d'Esther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u="sng"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Réponse : </a:t>
            </a:r>
            <a:r>
              <a:rPr lang="fr-FR" i="1" dirty="0"/>
              <a:t>Peter ne veut pas faire réparer sa voiture.</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i="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Demandez</a:t>
            </a:r>
            <a:r>
              <a:rPr lang="fr-FR" b="1" dirty="0"/>
              <a:t> : </a:t>
            </a:r>
            <a:r>
              <a:rPr lang="fr-FR" dirty="0"/>
              <a:t>Comment Joséphine identifie-t-elle la cause principale de la faim d'Esther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Répondre : </a:t>
            </a:r>
            <a:r>
              <a:rPr lang="fr-FR" i="1" dirty="0"/>
              <a:t>Demander « Pourquoi ? »</a:t>
            </a:r>
            <a:endParaRPr lang="fr-FR" noProof="0" dirty="0"/>
          </a:p>
          <a:p>
            <a:pPr marL="177845" indent="-177845">
              <a:lnSpc>
                <a:spcPct val="115000"/>
              </a:lnSpc>
              <a:spcBef>
                <a:spcPts val="1245"/>
              </a:spcBef>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En fait, nous n'avons probablement pas identifié la véritable cause principale - Pourquoi Pierre n'emmène-t-il pas sa voiture au garage - il n'a pas les moyens de payer les réparations, il n'aime pas le mécanicien ou ne lui fait pas confiance, etc. </a:t>
            </a:r>
            <a:endParaRPr lang="fr-FR" noProof="0" dirty="0"/>
          </a:p>
          <a:p>
            <a:pPr marL="0" indent="0">
              <a:spcBef>
                <a:spcPts val="1618"/>
              </a:spcBef>
            </a:pPr>
            <a:endParaRPr dirty="0"/>
          </a:p>
        </p:txBody>
      </p:sp>
      <p:sp>
        <p:nvSpPr>
          <p:cNvPr id="343" name="Google Shape;343;p6: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p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50" name="Google Shape;350;p7: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Ces étapes vous permettront non seulement de comprendre les problèmes d'une manière nouvelle et plus complète, mais elles vous aideront également à trouver des solutions plus significatives et plus concrètes à ces problèmes.</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u="sng"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Examinons ces étapes une par une</a:t>
            </a:r>
            <a:r>
              <a:rPr lang="fr-FR" b="1" dirty="0"/>
              <a:t>: &lt;CLIQUER&gt; </a:t>
            </a:r>
            <a:r>
              <a:rPr lang="fr-FR" dirty="0"/>
              <a:t>après chaque étape pour passer à l'étape suivante.</a:t>
            </a:r>
            <a:endParaRPr lang="fr-FR" noProof="0" dirty="0"/>
          </a:p>
        </p:txBody>
      </p:sp>
      <p:sp>
        <p:nvSpPr>
          <p:cNvPr id="351" name="Google Shape;351;p7: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p8: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57" name="Google Shape;357;p8: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Posez la question</a:t>
            </a:r>
            <a:r>
              <a:rPr lang="fr-FR" b="1" dirty="0"/>
              <a:t> : </a:t>
            </a:r>
            <a:r>
              <a:rPr lang="fr-FR" dirty="0"/>
              <a:t>Quelqu'un a-t-il connaissance d'une flambée d</a:t>
            </a:r>
            <a:r>
              <a:rPr lang="fr-FR" noProof="0" dirty="0"/>
              <a:t>e fièvre charbonneuse (anthrax) </a:t>
            </a:r>
            <a:r>
              <a:rPr lang="fr-FR" dirty="0"/>
              <a:t>qui s'est produite dans sa région ? </a:t>
            </a:r>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Demandez</a:t>
            </a:r>
            <a:r>
              <a:rPr lang="fr-FR" b="1" dirty="0"/>
              <a:t> </a:t>
            </a:r>
            <a:r>
              <a:rPr lang="fr-FR" dirty="0"/>
              <a:t>si un volontaire peut partager avec la classe un exemple pertinent de ce qui s'est passé.</a:t>
            </a:r>
            <a:endParaRPr lang="fr-FR" noProof="0" dirty="0"/>
          </a:p>
          <a:p>
            <a:pPr marL="0" indent="0">
              <a:spcBef>
                <a:spcPts val="1618"/>
              </a:spcBef>
            </a:pPr>
            <a:endParaRPr dirty="0"/>
          </a:p>
        </p:txBody>
      </p:sp>
      <p:sp>
        <p:nvSpPr>
          <p:cNvPr id="358" name="Google Shape;358;p8: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p9: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64" name="Google Shape;364;p9: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La maladie du charbon est une maladie infectieuse grave causée par des bactéries sporulées. Ces spores peuvent survivre dans le sol pendant une longue période. </a:t>
            </a:r>
            <a:r>
              <a:rPr lang="fr-FR" b="1" dirty="0"/>
              <a:t>&lt;CLIQUER&gt;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Comme les spores de l'anthrax survivent dans le sol, les animaux qui paissent</a:t>
            </a:r>
            <a:r>
              <a:rPr lang="fr-FR" noProof="0" dirty="0"/>
              <a:t>, </a:t>
            </a:r>
            <a:r>
              <a:rPr lang="fr-FR" dirty="0"/>
              <a:t>peuvent les manger. Elles deviennent alors actives et provoquent la maladie chez l'animal. Les humains exposés au bétail par contact ou en mangeant de la viande infectée sont alors infectés</a:t>
            </a:r>
            <a:r>
              <a:rPr lang="fr-FR" b="1" dirty="0"/>
              <a:t>. &lt;CLIQUER&gt;</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L'anthrax est présent dans le monde entier.</a:t>
            </a:r>
            <a:endParaRPr lang="fr-FR" noProof="0" dirty="0"/>
          </a:p>
          <a:p>
            <a:pPr marL="0" indent="0">
              <a:lnSpc>
                <a:spcPct val="115000"/>
              </a:lnSpc>
              <a:spcBef>
                <a:spcPts val="1245"/>
              </a:spcBef>
            </a:pPr>
            <a:endParaRPr sz="1900" dirty="0">
              <a:latin typeface="Times New Roman"/>
              <a:ea typeface="Times New Roman"/>
              <a:cs typeface="Times New Roman"/>
              <a:sym typeface="Times New Roman"/>
            </a:endParaRPr>
          </a:p>
          <a:p>
            <a:pPr marL="0" indent="0">
              <a:spcBef>
                <a:spcPts val="1618"/>
              </a:spcBef>
            </a:pPr>
            <a:endParaRPr dirty="0"/>
          </a:p>
        </p:txBody>
      </p:sp>
      <p:sp>
        <p:nvSpPr>
          <p:cNvPr id="365" name="Google Shape;365;p9: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8.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8.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2_Title Slide 2_French">
  <p:cSld name="2_Title Slide 2_French">
    <p:spTree>
      <p:nvGrpSpPr>
        <p:cNvPr id="1" name="Shape 14"/>
        <p:cNvGrpSpPr/>
        <p:nvPr/>
      </p:nvGrpSpPr>
      <p:grpSpPr>
        <a:xfrm>
          <a:off x="0" y="0"/>
          <a:ext cx="0" cy="0"/>
          <a:chOff x="0" y="0"/>
          <a:chExt cx="0" cy="0"/>
        </a:xfrm>
      </p:grpSpPr>
      <p:sp>
        <p:nvSpPr>
          <p:cNvPr id="15" name="Google Shape;15;p2"/>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6" name="Google Shape;16;p2"/>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cxnSp>
        <p:nvCxnSpPr>
          <p:cNvPr id="17" name="Google Shape;17;p2"/>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sp>
        <p:nvSpPr>
          <p:cNvPr id="18" name="Google Shape;18;p2"/>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2400" b="0" i="0" u="none" strike="noStrike" cap="none">
                <a:solidFill>
                  <a:schemeClr val="dk1"/>
                </a:solidFill>
                <a:latin typeface="Arial"/>
                <a:ea typeface="Arial"/>
                <a:cs typeface="Arial"/>
                <a:sym typeface="Arial"/>
              </a:rPr>
              <a:t>Version 3.0</a:t>
            </a:r>
            <a:endParaRPr/>
          </a:p>
        </p:txBody>
      </p:sp>
      <p:pic>
        <p:nvPicPr>
          <p:cNvPr id="19" name="Google Shape;19;p2"/>
          <p:cNvPicPr preferRelativeResize="0"/>
          <p:nvPr/>
        </p:nvPicPr>
        <p:blipFill rotWithShape="1">
          <a:blip r:embed="rId2">
            <a:alphaModFix/>
          </a:blip>
          <a:srcRect/>
          <a:stretch/>
        </p:blipFill>
        <p:spPr>
          <a:xfrm>
            <a:off x="7235207" y="1550094"/>
            <a:ext cx="4438633" cy="4105231"/>
          </a:xfrm>
          <a:prstGeom prst="rect">
            <a:avLst/>
          </a:prstGeom>
          <a:noFill/>
          <a:ln>
            <a:noFill/>
          </a:ln>
        </p:spPr>
      </p:pic>
      <p:pic>
        <p:nvPicPr>
          <p:cNvPr id="20" name="Google Shape;20;p2"/>
          <p:cNvPicPr preferRelativeResize="0"/>
          <p:nvPr/>
        </p:nvPicPr>
        <p:blipFill rotWithShape="1">
          <a:blip r:embed="rId2">
            <a:alphaModFix/>
          </a:blip>
          <a:srcRect/>
          <a:stretch/>
        </p:blipFill>
        <p:spPr>
          <a:xfrm>
            <a:off x="7235207" y="1550094"/>
            <a:ext cx="4438633" cy="4105231"/>
          </a:xfrm>
          <a:prstGeom prst="rect">
            <a:avLst/>
          </a:prstGeom>
          <a:noFill/>
          <a:ln>
            <a:noFill/>
          </a:ln>
        </p:spPr>
      </p:pic>
      <p:sp>
        <p:nvSpPr>
          <p:cNvPr id="21" name="Google Shape;21;p2"/>
          <p:cNvSpPr txBox="1"/>
          <p:nvPr/>
        </p:nvSpPr>
        <p:spPr>
          <a:xfrm>
            <a:off x="518159" y="3791951"/>
            <a:ext cx="760730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fr-FR" sz="3600" b="0" i="1" u="none" strike="noStrike" cap="none" dirty="0">
                <a:solidFill>
                  <a:srgbClr val="109648"/>
                </a:solidFill>
                <a:latin typeface="Franklin Gothic Medium" panose="020B0603020102020204" pitchFamily="34" charset="0"/>
                <a:ea typeface="Libre Franklin Medium"/>
                <a:cs typeface="Libre Franklin Medium"/>
                <a:sym typeface="Libre Franklin Medium"/>
              </a:rPr>
              <a:t>Approche Une Seule Santé</a:t>
            </a:r>
            <a:endParaRPr sz="3600" b="0" i="1" u="none" strike="noStrike" cap="none" dirty="0">
              <a:solidFill>
                <a:srgbClr val="109648"/>
              </a:solidFill>
              <a:latin typeface="Franklin Gothic Medium" panose="020B0603020102020204" pitchFamily="34" charset="0"/>
              <a:ea typeface="Libre Franklin Medium"/>
              <a:cs typeface="Libre Franklin Medium"/>
              <a:sym typeface="Libre Franklin Medium"/>
            </a:endParaRPr>
          </a:p>
        </p:txBody>
      </p:sp>
      <p:sp>
        <p:nvSpPr>
          <p:cNvPr id="22" name="Google Shape;22;p2"/>
          <p:cNvSpPr txBox="1">
            <a:spLocks noGrp="1"/>
          </p:cNvSpPr>
          <p:nvPr>
            <p:ph type="body" idx="1"/>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3" name="Google Shape;23;p2"/>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24" name="Google Shape;24;p2"/>
          <p:cNvPicPr preferRelativeResize="0"/>
          <p:nvPr/>
        </p:nvPicPr>
        <p:blipFill rotWithShape="1">
          <a:blip r:embed="rId3">
            <a:alphaModFix/>
          </a:blip>
          <a:srcRect/>
          <a:stretch/>
        </p:blipFill>
        <p:spPr>
          <a:xfrm>
            <a:off x="10230534" y="279657"/>
            <a:ext cx="1443306" cy="914400"/>
          </a:xfrm>
          <a:prstGeom prst="rect">
            <a:avLst/>
          </a:prstGeom>
          <a:noFill/>
          <a:ln>
            <a:noFill/>
          </a:ln>
        </p:spPr>
      </p:pic>
      <p:pic>
        <p:nvPicPr>
          <p:cNvPr id="25" name="Google Shape;25;p2"/>
          <p:cNvPicPr preferRelativeResize="0"/>
          <p:nvPr/>
        </p:nvPicPr>
        <p:blipFill rotWithShape="1">
          <a:blip r:embed="rId4">
            <a:alphaModFix/>
          </a:blip>
          <a:srcRect/>
          <a:stretch/>
        </p:blipFill>
        <p:spPr>
          <a:xfrm>
            <a:off x="518160" y="279657"/>
            <a:ext cx="1920240" cy="886664"/>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One Health">
  <p:cSld name="One Health">
    <p:spTree>
      <p:nvGrpSpPr>
        <p:cNvPr id="1" name="Shape 84"/>
        <p:cNvGrpSpPr/>
        <p:nvPr/>
      </p:nvGrpSpPr>
      <p:grpSpPr>
        <a:xfrm>
          <a:off x="0" y="0"/>
          <a:ext cx="0" cy="0"/>
          <a:chOff x="0" y="0"/>
          <a:chExt cx="0" cy="0"/>
        </a:xfrm>
      </p:grpSpPr>
      <p:sp>
        <p:nvSpPr>
          <p:cNvPr id="85" name="Google Shape;85;p11"/>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6" name="Google Shape;86;p11"/>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87" name="Google Shape;87;p11" descr="A picture containing vector graphics&#10;&#10;Description automatically generated"/>
          <p:cNvPicPr preferRelativeResize="0"/>
          <p:nvPr/>
        </p:nvPicPr>
        <p:blipFill rotWithShape="1">
          <a:blip r:embed="rId2">
            <a:alphaModFix/>
          </a:blip>
          <a:srcRect/>
          <a:stretch/>
        </p:blipFill>
        <p:spPr>
          <a:xfrm>
            <a:off x="10472404" y="128052"/>
            <a:ext cx="1223563" cy="1223563"/>
          </a:xfrm>
          <a:prstGeom prst="rect">
            <a:avLst/>
          </a:prstGeom>
          <a:noFill/>
          <a:ln>
            <a:noFill/>
          </a:ln>
        </p:spPr>
      </p:pic>
      <p:sp>
        <p:nvSpPr>
          <p:cNvPr id="88" name="Google Shape;88;p11"/>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89" name="Google Shape;89;p11"/>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90" name="Google Shape;90;p11"/>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91" name="Google Shape;91;p11"/>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2_Activity_French">
  <p:cSld name="2_Activity_French">
    <p:spTree>
      <p:nvGrpSpPr>
        <p:cNvPr id="1" name="Shape 92"/>
        <p:cNvGrpSpPr/>
        <p:nvPr/>
      </p:nvGrpSpPr>
      <p:grpSpPr>
        <a:xfrm>
          <a:off x="0" y="0"/>
          <a:ext cx="0" cy="0"/>
          <a:chOff x="0" y="0"/>
          <a:chExt cx="0" cy="0"/>
        </a:xfrm>
      </p:grpSpPr>
      <p:sp>
        <p:nvSpPr>
          <p:cNvPr id="93" name="Google Shape;93;p12"/>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94" name="Google Shape;94;p12"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95" name="Google Shape;95;p12"/>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96" name="Google Shape;96;p12"/>
          <p:cNvSpPr txBox="1"/>
          <p:nvPr/>
        </p:nvSpPr>
        <p:spPr>
          <a:xfrm>
            <a:off x="1007013" y="2951946"/>
            <a:ext cx="10177974" cy="954107"/>
          </a:xfrm>
          <a:prstGeom prst="rect">
            <a:avLst/>
          </a:prstGeom>
          <a:noFill/>
          <a:ln w="38100" cap="flat" cmpd="sng">
            <a:solidFill>
              <a:srgbClr val="001402"/>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a:solidFill>
                  <a:schemeClr val="dk1"/>
                </a:solidFill>
                <a:latin typeface="Arial"/>
                <a:ea typeface="Arial"/>
                <a:cs typeface="Arial"/>
                <a:sym typeface="Arial"/>
              </a:rPr>
              <a:t>Pour réaliser l'exercice,</a:t>
            </a:r>
            <a:br>
              <a:rPr lang="fr-FR" sz="2800">
                <a:solidFill>
                  <a:schemeClr val="dk1"/>
                </a:solidFill>
                <a:latin typeface="Arial"/>
                <a:ea typeface="Arial"/>
                <a:cs typeface="Arial"/>
                <a:sym typeface="Arial"/>
              </a:rPr>
            </a:br>
            <a:r>
              <a:rPr lang="fr-FR" sz="2800">
                <a:solidFill>
                  <a:schemeClr val="dk1"/>
                </a:solidFill>
                <a:latin typeface="Arial"/>
                <a:ea typeface="Arial"/>
                <a:cs typeface="Arial"/>
                <a:sym typeface="Arial"/>
              </a:rPr>
              <a:t>veuillez consulter le cahier d'exercices du participant.</a:t>
            </a:r>
            <a:endParaRPr sz="2800" strike="sngStrike">
              <a:solidFill>
                <a:schemeClr val="dk1"/>
              </a:solidFill>
              <a:latin typeface="Arial"/>
              <a:ea typeface="Arial"/>
              <a:cs typeface="Arial"/>
              <a:sym typeface="Arial"/>
            </a:endParaRPr>
          </a:p>
        </p:txBody>
      </p:sp>
      <p:sp>
        <p:nvSpPr>
          <p:cNvPr id="97" name="Google Shape;97;p12"/>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98" name="Google Shape;98;p12"/>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99" name="Google Shape;99;p12"/>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Activity_Answer">
  <p:cSld name="Activity_Answer">
    <p:spTree>
      <p:nvGrpSpPr>
        <p:cNvPr id="1" name="Shape 100"/>
        <p:cNvGrpSpPr/>
        <p:nvPr/>
      </p:nvGrpSpPr>
      <p:grpSpPr>
        <a:xfrm>
          <a:off x="0" y="0"/>
          <a:ext cx="0" cy="0"/>
          <a:chOff x="0" y="0"/>
          <a:chExt cx="0" cy="0"/>
        </a:xfrm>
      </p:grpSpPr>
      <p:pic>
        <p:nvPicPr>
          <p:cNvPr id="101" name="Google Shape;101;p13"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102" name="Google Shape;102;p13"/>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03" name="Google Shape;103;p13"/>
          <p:cNvSpPr txBox="1">
            <a:spLocks noGrp="1"/>
          </p:cNvSpPr>
          <p:nvPr>
            <p:ph type="title"/>
          </p:nvPr>
        </p:nvSpPr>
        <p:spPr>
          <a:xfrm>
            <a:off x="838200" y="447675"/>
            <a:ext cx="9752215" cy="800100"/>
          </a:xfrm>
          <a:prstGeom prst="rect">
            <a:avLst/>
          </a:prstGeom>
          <a:solidFill>
            <a:srgbClr val="FEE599"/>
          </a:solid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04" name="Google Shape;104;p13"/>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05" name="Google Shape;105;p13"/>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06" name="Google Shape;106;p13"/>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07" name="Google Shape;107;p13"/>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1">
  <p:cSld name="Title Slide 1">
    <p:spTree>
      <p:nvGrpSpPr>
        <p:cNvPr id="1" name="Shape 108"/>
        <p:cNvGrpSpPr/>
        <p:nvPr/>
      </p:nvGrpSpPr>
      <p:grpSpPr>
        <a:xfrm>
          <a:off x="0" y="0"/>
          <a:ext cx="0" cy="0"/>
          <a:chOff x="0" y="0"/>
          <a:chExt cx="0" cy="0"/>
        </a:xfrm>
      </p:grpSpPr>
      <p:sp>
        <p:nvSpPr>
          <p:cNvPr id="109" name="Google Shape;109;p14"/>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10" name="Google Shape;110;p14"/>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sp>
        <p:nvSpPr>
          <p:cNvPr id="111" name="Google Shape;111;p14"/>
          <p:cNvSpPr txBox="1">
            <a:spLocks noGrp="1"/>
          </p:cNvSpPr>
          <p:nvPr>
            <p:ph type="body" idx="1"/>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cxnSp>
        <p:nvCxnSpPr>
          <p:cNvPr id="112" name="Google Shape;112;p14"/>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pic>
        <p:nvPicPr>
          <p:cNvPr id="113" name="Google Shape;113;p14"/>
          <p:cNvPicPr preferRelativeResize="0"/>
          <p:nvPr/>
        </p:nvPicPr>
        <p:blipFill rotWithShape="1">
          <a:blip r:embed="rId2">
            <a:alphaModFix/>
          </a:blip>
          <a:srcRect/>
          <a:stretch/>
        </p:blipFill>
        <p:spPr>
          <a:xfrm>
            <a:off x="518160" y="279657"/>
            <a:ext cx="1920240" cy="886664"/>
          </a:xfrm>
          <a:prstGeom prst="rect">
            <a:avLst/>
          </a:prstGeom>
          <a:noFill/>
          <a:ln>
            <a:noFill/>
          </a:ln>
        </p:spPr>
      </p:pic>
      <p:sp>
        <p:nvSpPr>
          <p:cNvPr id="114" name="Google Shape;114;p14"/>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2400">
                <a:solidFill>
                  <a:schemeClr val="dk1"/>
                </a:solidFill>
                <a:latin typeface="Arial"/>
                <a:ea typeface="Arial"/>
                <a:cs typeface="Arial"/>
                <a:sym typeface="Arial"/>
              </a:rPr>
              <a:t>Version 3.0</a:t>
            </a:r>
            <a:endParaRPr/>
          </a:p>
        </p:txBody>
      </p:sp>
      <p:pic>
        <p:nvPicPr>
          <p:cNvPr id="115" name="Google Shape;115;p14"/>
          <p:cNvPicPr preferRelativeResize="0"/>
          <p:nvPr/>
        </p:nvPicPr>
        <p:blipFill rotWithShape="1">
          <a:blip r:embed="rId3">
            <a:alphaModFix/>
          </a:blip>
          <a:srcRect/>
          <a:stretch/>
        </p:blipFill>
        <p:spPr>
          <a:xfrm>
            <a:off x="7235207" y="1550094"/>
            <a:ext cx="4438633" cy="4105231"/>
          </a:xfrm>
          <a:prstGeom prst="rect">
            <a:avLst/>
          </a:prstGeom>
          <a:noFill/>
          <a:ln>
            <a:noFill/>
          </a:ln>
        </p:spPr>
      </p:pic>
      <p:pic>
        <p:nvPicPr>
          <p:cNvPr id="116" name="Google Shape;116;p14"/>
          <p:cNvPicPr preferRelativeResize="0"/>
          <p:nvPr/>
        </p:nvPicPr>
        <p:blipFill rotWithShape="1">
          <a:blip r:embed="rId3">
            <a:alphaModFix/>
          </a:blip>
          <a:srcRect/>
          <a:stretch/>
        </p:blipFill>
        <p:spPr>
          <a:xfrm>
            <a:off x="7235207" y="1550094"/>
            <a:ext cx="4438633" cy="4105231"/>
          </a:xfrm>
          <a:prstGeom prst="rect">
            <a:avLst/>
          </a:prstGeom>
          <a:noFill/>
          <a:ln>
            <a:noFill/>
          </a:ln>
        </p:spPr>
      </p:pic>
      <p:sp>
        <p:nvSpPr>
          <p:cNvPr id="117" name="Google Shape;117;p14"/>
          <p:cNvSpPr txBox="1">
            <a:spLocks noGrp="1"/>
          </p:cNvSpPr>
          <p:nvPr>
            <p:ph type="body" idx="2"/>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18" name="Google Shape;118;p14"/>
          <p:cNvSpPr txBox="1"/>
          <p:nvPr/>
        </p:nvSpPr>
        <p:spPr>
          <a:xfrm>
            <a:off x="520953" y="3105834"/>
            <a:ext cx="645133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fr-FR" sz="3600" i="1">
                <a:solidFill>
                  <a:srgbClr val="109648"/>
                </a:solidFill>
                <a:latin typeface="Libre Franklin Medium"/>
                <a:ea typeface="Libre Franklin Medium"/>
                <a:cs typeface="Libre Franklin Medium"/>
                <a:sym typeface="Libre Franklin Medium"/>
              </a:rPr>
              <a:t>Using a One Health Approach</a:t>
            </a:r>
            <a:endParaRPr sz="3600" b="0" i="1" u="none" strike="noStrike" cap="none">
              <a:solidFill>
                <a:srgbClr val="109648"/>
              </a:solidFill>
              <a:latin typeface="Libre Franklin Medium"/>
              <a:ea typeface="Libre Franklin Medium"/>
              <a:cs typeface="Libre Franklin Medium"/>
              <a:sym typeface="Libre Franklin Medium"/>
            </a:endParaRPr>
          </a:p>
        </p:txBody>
      </p:sp>
      <p:pic>
        <p:nvPicPr>
          <p:cNvPr id="119" name="Google Shape;119;p14"/>
          <p:cNvPicPr preferRelativeResize="0"/>
          <p:nvPr/>
        </p:nvPicPr>
        <p:blipFill rotWithShape="1">
          <a:blip r:embed="rId4">
            <a:alphaModFix/>
          </a:blip>
          <a:srcRect/>
          <a:stretch/>
        </p:blipFill>
        <p:spPr>
          <a:xfrm>
            <a:off x="10230534" y="279657"/>
            <a:ext cx="1443306" cy="914400"/>
          </a:xfrm>
          <a:prstGeom prst="rect">
            <a:avLst/>
          </a:prstGeom>
          <a:noFill/>
          <a:ln>
            <a:noFill/>
          </a:ln>
        </p:spPr>
      </p:pic>
      <p:sp>
        <p:nvSpPr>
          <p:cNvPr id="120" name="Google Shape;120;p14"/>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2400">
                <a:solidFill>
                  <a:schemeClr val="dk1"/>
                </a:solidFill>
                <a:latin typeface="Arial"/>
                <a:ea typeface="Arial"/>
                <a:cs typeface="Arial"/>
                <a:sym typeface="Arial"/>
              </a:rPr>
              <a:t>Version 3.0</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1_Title Slide 2">
  <p:cSld name="1_Title Slide 2">
    <p:spTree>
      <p:nvGrpSpPr>
        <p:cNvPr id="1" name="Shape 121"/>
        <p:cNvGrpSpPr/>
        <p:nvPr/>
      </p:nvGrpSpPr>
      <p:grpSpPr>
        <a:xfrm>
          <a:off x="0" y="0"/>
          <a:ext cx="0" cy="0"/>
          <a:chOff x="0" y="0"/>
          <a:chExt cx="0" cy="0"/>
        </a:xfrm>
      </p:grpSpPr>
      <p:sp>
        <p:nvSpPr>
          <p:cNvPr id="122" name="Google Shape;122;p15"/>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23" name="Google Shape;123;p15"/>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cxnSp>
        <p:nvCxnSpPr>
          <p:cNvPr id="124" name="Google Shape;124;p15"/>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sp>
        <p:nvSpPr>
          <p:cNvPr id="125" name="Google Shape;125;p15"/>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2400">
                <a:solidFill>
                  <a:schemeClr val="dk1"/>
                </a:solidFill>
                <a:latin typeface="Arial"/>
                <a:ea typeface="Arial"/>
                <a:cs typeface="Arial"/>
                <a:sym typeface="Arial"/>
              </a:rPr>
              <a:t>Version 3.0</a:t>
            </a:r>
            <a:endParaRPr/>
          </a:p>
        </p:txBody>
      </p:sp>
      <p:pic>
        <p:nvPicPr>
          <p:cNvPr id="126" name="Google Shape;126;p15"/>
          <p:cNvPicPr preferRelativeResize="0"/>
          <p:nvPr/>
        </p:nvPicPr>
        <p:blipFill rotWithShape="1">
          <a:blip r:embed="rId2">
            <a:alphaModFix/>
          </a:blip>
          <a:srcRect/>
          <a:stretch/>
        </p:blipFill>
        <p:spPr>
          <a:xfrm>
            <a:off x="7235207" y="1550094"/>
            <a:ext cx="4438633" cy="4105231"/>
          </a:xfrm>
          <a:prstGeom prst="rect">
            <a:avLst/>
          </a:prstGeom>
          <a:noFill/>
          <a:ln>
            <a:noFill/>
          </a:ln>
        </p:spPr>
      </p:pic>
      <p:pic>
        <p:nvPicPr>
          <p:cNvPr id="127" name="Google Shape;127;p15"/>
          <p:cNvPicPr preferRelativeResize="0"/>
          <p:nvPr/>
        </p:nvPicPr>
        <p:blipFill rotWithShape="1">
          <a:blip r:embed="rId2">
            <a:alphaModFix/>
          </a:blip>
          <a:srcRect/>
          <a:stretch/>
        </p:blipFill>
        <p:spPr>
          <a:xfrm>
            <a:off x="7235207" y="1550094"/>
            <a:ext cx="4438633" cy="4105231"/>
          </a:xfrm>
          <a:prstGeom prst="rect">
            <a:avLst/>
          </a:prstGeom>
          <a:noFill/>
          <a:ln>
            <a:noFill/>
          </a:ln>
        </p:spPr>
      </p:pic>
      <p:sp>
        <p:nvSpPr>
          <p:cNvPr id="128" name="Google Shape;128;p15"/>
          <p:cNvSpPr txBox="1"/>
          <p:nvPr/>
        </p:nvSpPr>
        <p:spPr>
          <a:xfrm>
            <a:off x="518160" y="3851013"/>
            <a:ext cx="645133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fr-FR" sz="3600" i="1">
                <a:solidFill>
                  <a:srgbClr val="109648"/>
                </a:solidFill>
                <a:latin typeface="Libre Franklin Medium"/>
                <a:ea typeface="Libre Franklin Medium"/>
                <a:cs typeface="Libre Franklin Medium"/>
                <a:sym typeface="Libre Franklin Medium"/>
              </a:rPr>
              <a:t>Using a One Health Approach</a:t>
            </a:r>
            <a:endParaRPr sz="3600" b="0" i="1" u="none" strike="noStrike" cap="none">
              <a:solidFill>
                <a:srgbClr val="109648"/>
              </a:solidFill>
              <a:latin typeface="Libre Franklin Medium"/>
              <a:ea typeface="Libre Franklin Medium"/>
              <a:cs typeface="Libre Franklin Medium"/>
              <a:sym typeface="Libre Franklin Medium"/>
            </a:endParaRPr>
          </a:p>
        </p:txBody>
      </p:sp>
      <p:sp>
        <p:nvSpPr>
          <p:cNvPr id="129" name="Google Shape;129;p15"/>
          <p:cNvSpPr txBox="1">
            <a:spLocks noGrp="1"/>
          </p:cNvSpPr>
          <p:nvPr>
            <p:ph type="body" idx="1"/>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30" name="Google Shape;130;p15"/>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131" name="Google Shape;131;p15"/>
          <p:cNvPicPr preferRelativeResize="0"/>
          <p:nvPr/>
        </p:nvPicPr>
        <p:blipFill rotWithShape="1">
          <a:blip r:embed="rId3">
            <a:alphaModFix/>
          </a:blip>
          <a:srcRect/>
          <a:stretch/>
        </p:blipFill>
        <p:spPr>
          <a:xfrm>
            <a:off x="10230534" y="279657"/>
            <a:ext cx="1443306" cy="914400"/>
          </a:xfrm>
          <a:prstGeom prst="rect">
            <a:avLst/>
          </a:prstGeom>
          <a:noFill/>
          <a:ln>
            <a:noFill/>
          </a:ln>
        </p:spPr>
      </p:pic>
      <p:pic>
        <p:nvPicPr>
          <p:cNvPr id="132" name="Google Shape;132;p15"/>
          <p:cNvPicPr preferRelativeResize="0"/>
          <p:nvPr/>
        </p:nvPicPr>
        <p:blipFill rotWithShape="1">
          <a:blip r:embed="rId4">
            <a:alphaModFix/>
          </a:blip>
          <a:srcRect/>
          <a:stretch/>
        </p:blipFill>
        <p:spPr>
          <a:xfrm>
            <a:off x="518160" y="279657"/>
            <a:ext cx="1920240" cy="886664"/>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ustom Layout 2 w/ Reference Box">
  <p:cSld name="Custom Layout 2 w/ Reference Box">
    <p:spTree>
      <p:nvGrpSpPr>
        <p:cNvPr id="1" name="Shape 133"/>
        <p:cNvGrpSpPr/>
        <p:nvPr/>
      </p:nvGrpSpPr>
      <p:grpSpPr>
        <a:xfrm>
          <a:off x="0" y="0"/>
          <a:ext cx="0" cy="0"/>
          <a:chOff x="0" y="0"/>
          <a:chExt cx="0" cy="0"/>
        </a:xfrm>
      </p:grpSpPr>
      <p:sp>
        <p:nvSpPr>
          <p:cNvPr id="134" name="Google Shape;134;p16"/>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35" name="Google Shape;135;p16"/>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36" name="Google Shape;136;p16"/>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37" name="Google Shape;137;p16"/>
          <p:cNvSpPr txBox="1">
            <a:spLocks noGrp="1"/>
          </p:cNvSpPr>
          <p:nvPr>
            <p:ph type="body" idx="2"/>
          </p:nvPr>
        </p:nvSpPr>
        <p:spPr>
          <a:xfrm>
            <a:off x="4765953"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38" name="Google Shape;138;p16"/>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39" name="Google Shape;139;p16"/>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40" name="Google Shape;140;p16"/>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2_Custom Layout">
  <p:cSld name="2_Custom Layout">
    <p:spTree>
      <p:nvGrpSpPr>
        <p:cNvPr id="1" name="Shape 141"/>
        <p:cNvGrpSpPr/>
        <p:nvPr/>
      </p:nvGrpSpPr>
      <p:grpSpPr>
        <a:xfrm>
          <a:off x="0" y="0"/>
          <a:ext cx="0" cy="0"/>
          <a:chOff x="0" y="0"/>
          <a:chExt cx="0" cy="0"/>
        </a:xfrm>
      </p:grpSpPr>
      <p:sp>
        <p:nvSpPr>
          <p:cNvPr id="142" name="Google Shape;142;p17"/>
          <p:cNvSpPr txBox="1"/>
          <p:nvPr/>
        </p:nvSpPr>
        <p:spPr>
          <a:xfrm>
            <a:off x="838200" y="422510"/>
            <a:ext cx="6143624"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Course Icons </a:t>
            </a:r>
            <a:r>
              <a:rPr lang="fr-FR" sz="4400" b="0" i="0" u="none" strike="noStrike" cap="none">
                <a:solidFill>
                  <a:srgbClr val="000000"/>
                </a:solidFill>
                <a:latin typeface="Libre Franklin Medium"/>
                <a:ea typeface="Libre Franklin Medium"/>
                <a:cs typeface="Libre Franklin Medium"/>
                <a:sym typeface="Libre Franklin Medium"/>
              </a:rPr>
              <a:t>Key</a:t>
            </a:r>
            <a:endParaRPr sz="1800">
              <a:solidFill>
                <a:schemeClr val="dk1"/>
              </a:solidFill>
              <a:latin typeface="Arial"/>
              <a:ea typeface="Arial"/>
              <a:cs typeface="Arial"/>
              <a:sym typeface="Arial"/>
            </a:endParaRPr>
          </a:p>
        </p:txBody>
      </p:sp>
      <p:sp>
        <p:nvSpPr>
          <p:cNvPr id="143" name="Google Shape;143;p1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aphicFrame>
        <p:nvGraphicFramePr>
          <p:cNvPr id="144" name="Google Shape;144;p17"/>
          <p:cNvGraphicFramePr/>
          <p:nvPr/>
        </p:nvGraphicFramePr>
        <p:xfrm>
          <a:off x="1505065" y="1917027"/>
          <a:ext cx="3000000" cy="3000000"/>
        </p:xfrm>
        <a:graphic>
          <a:graphicData uri="http://schemas.openxmlformats.org/drawingml/2006/table">
            <a:tbl>
              <a:tblPr>
                <a:noFill/>
                <a:tableStyleId>{3B8B58D9-1B5C-4AC3-BA9F-A7EB55BD13AB}</a:tableStyleId>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5">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Icon</a:t>
                      </a:r>
                      <a:endParaRPr sz="1800" b="1">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Use</a:t>
                      </a:r>
                      <a:endParaRPr sz="1800" b="1">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945050">
                <a:tc>
                  <a:txBody>
                    <a:bodyPr/>
                    <a:lstStyle/>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Objectives </a:t>
                      </a:r>
                      <a:r>
                        <a:rPr lang="fr-FR" sz="2000" b="0">
                          <a:solidFill>
                            <a:schemeClr val="dk1"/>
                          </a:solidFill>
                          <a:latin typeface="Arial"/>
                          <a:ea typeface="Arial"/>
                          <a:cs typeface="Arial"/>
                          <a:sym typeface="Arial"/>
                        </a:rPr>
                        <a:t>of</a:t>
                      </a:r>
                      <a:r>
                        <a:rPr lang="fr-FR" sz="2000">
                          <a:solidFill>
                            <a:schemeClr val="dk1"/>
                          </a:solidFill>
                          <a:latin typeface="Arial"/>
                          <a:ea typeface="Arial"/>
                          <a:cs typeface="Arial"/>
                          <a:sym typeface="Arial"/>
                        </a:rPr>
                        <a:t> the lesson</a:t>
                      </a:r>
                      <a:endParaRPr sz="20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50">
                <a:tc>
                  <a:txBody>
                    <a:bodyPr/>
                    <a:lstStyle/>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Discovery Dialogue </a:t>
                      </a:r>
                      <a:r>
                        <a:rPr lang="fr-FR" sz="2000">
                          <a:solidFill>
                            <a:schemeClr val="dk1"/>
                          </a:solidFill>
                          <a:latin typeface="Arial"/>
                          <a:ea typeface="Arial"/>
                          <a:cs typeface="Arial"/>
                          <a:sym typeface="Arial"/>
                        </a:rPr>
                        <a:t>invites sharing of ideas and experiences</a:t>
                      </a:r>
                      <a:endParaRPr sz="20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5">
                <a:tc>
                  <a:txBody>
                    <a:bodyPr/>
                    <a:lstStyle/>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Activity </a:t>
                      </a:r>
                      <a:r>
                        <a:rPr lang="fr-FR" sz="2000" b="0">
                          <a:solidFill>
                            <a:schemeClr val="dk1"/>
                          </a:solidFill>
                          <a:latin typeface="Arial"/>
                          <a:ea typeface="Arial"/>
                          <a:cs typeface="Arial"/>
                          <a:sym typeface="Arial"/>
                        </a:rPr>
                        <a:t>completed by </a:t>
                      </a:r>
                      <a:r>
                        <a:rPr lang="fr-FR" sz="2000">
                          <a:solidFill>
                            <a:schemeClr val="dk1"/>
                          </a:solidFill>
                          <a:latin typeface="Arial"/>
                          <a:ea typeface="Arial"/>
                          <a:cs typeface="Arial"/>
                          <a:sym typeface="Arial"/>
                        </a:rPr>
                        <a:t>individual or group</a:t>
                      </a:r>
                      <a:endParaRPr sz="18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00">
                <a:tc>
                  <a:txBody>
                    <a:bodyPr/>
                    <a:lstStyle/>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Highlight </a:t>
                      </a:r>
                      <a:r>
                        <a:rPr lang="fr-FR" sz="2000" b="0">
                          <a:solidFill>
                            <a:schemeClr val="dk1"/>
                          </a:solidFill>
                          <a:latin typeface="Arial"/>
                          <a:ea typeface="Arial"/>
                          <a:cs typeface="Arial"/>
                          <a:sym typeface="Arial"/>
                        </a:rPr>
                        <a:t>of </a:t>
                      </a:r>
                      <a:r>
                        <a:rPr lang="fr-FR" sz="2000">
                          <a:solidFill>
                            <a:schemeClr val="dk1"/>
                          </a:solidFill>
                          <a:latin typeface="Arial"/>
                          <a:ea typeface="Arial"/>
                          <a:cs typeface="Arial"/>
                          <a:sym typeface="Arial"/>
                        </a:rPr>
                        <a:t>multisectoral or One Health approach</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145" name="Google Shape;145;p17" descr="Objectives Icon"/>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146" name="Google Shape;146;p17" descr="Discovery Dialogue "/>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147" name="Google Shape;147;p17" descr="Activity Icon"/>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148" name="Google Shape;148;p17" descr="A picture containing vector graphics&#10;&#10;Description automatically generated"/>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149" name="Google Shape;149;p17"/>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50" name="Google Shape;150;p17"/>
          <p:cNvPicPr preferRelativeResize="0"/>
          <p:nvPr/>
        </p:nvPicPr>
        <p:blipFill rotWithShape="1">
          <a:blip r:embed="rId6">
            <a:alphaModFix/>
          </a:blip>
          <a:srcRect/>
          <a:stretch/>
        </p:blipFill>
        <p:spPr>
          <a:xfrm>
            <a:off x="9722808" y="6330789"/>
            <a:ext cx="1097280" cy="505373"/>
          </a:xfrm>
          <a:prstGeom prst="rect">
            <a:avLst/>
          </a:prstGeom>
          <a:noFill/>
          <a:ln>
            <a:noFill/>
          </a:ln>
        </p:spPr>
      </p:pic>
      <p:pic>
        <p:nvPicPr>
          <p:cNvPr id="151" name="Google Shape;151;p17"/>
          <p:cNvPicPr preferRelativeResize="0"/>
          <p:nvPr/>
        </p:nvPicPr>
        <p:blipFill rotWithShape="1">
          <a:blip r:embed="rId7">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3_Custom Layout_French">
  <p:cSld name="3_Custom Layout_French">
    <p:spTree>
      <p:nvGrpSpPr>
        <p:cNvPr id="1" name="Shape 152"/>
        <p:cNvGrpSpPr/>
        <p:nvPr/>
      </p:nvGrpSpPr>
      <p:grpSpPr>
        <a:xfrm>
          <a:off x="0" y="0"/>
          <a:ext cx="0" cy="0"/>
          <a:chOff x="0" y="0"/>
          <a:chExt cx="0" cy="0"/>
        </a:xfrm>
      </p:grpSpPr>
      <p:sp>
        <p:nvSpPr>
          <p:cNvPr id="153" name="Google Shape;153;p18"/>
          <p:cNvSpPr txBox="1"/>
          <p:nvPr/>
        </p:nvSpPr>
        <p:spPr>
          <a:xfrm>
            <a:off x="838200" y="422510"/>
            <a:ext cx="7432964"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Clé des icônes de cours</a:t>
            </a:r>
            <a:endParaRPr sz="4400">
              <a:solidFill>
                <a:schemeClr val="dk1"/>
              </a:solidFill>
              <a:latin typeface="Arial"/>
              <a:ea typeface="Arial"/>
              <a:cs typeface="Arial"/>
              <a:sym typeface="Arial"/>
            </a:endParaRPr>
          </a:p>
        </p:txBody>
      </p:sp>
      <p:sp>
        <p:nvSpPr>
          <p:cNvPr id="154" name="Google Shape;154;p18"/>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aphicFrame>
        <p:nvGraphicFramePr>
          <p:cNvPr id="155" name="Google Shape;155;p18"/>
          <p:cNvGraphicFramePr/>
          <p:nvPr/>
        </p:nvGraphicFramePr>
        <p:xfrm>
          <a:off x="1505065" y="1917027"/>
          <a:ext cx="3000000" cy="3000000"/>
        </p:xfrm>
        <a:graphic>
          <a:graphicData uri="http://schemas.openxmlformats.org/drawingml/2006/table">
            <a:tbl>
              <a:tblPr>
                <a:noFill/>
                <a:tableStyleId>{3B8B58D9-1B5C-4AC3-BA9F-A7EB55BD13AB}</a:tableStyleId>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5">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Icône</a:t>
                      </a:r>
                      <a:endParaRPr sz="2400" b="1">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Utilisation</a:t>
                      </a:r>
                      <a:endParaRPr sz="2400" b="1">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945050">
                <a:tc>
                  <a:txBody>
                    <a:bodyPr/>
                    <a:lstStyle/>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Objectifs </a:t>
                      </a:r>
                      <a:r>
                        <a:rPr lang="fr-FR" sz="2000" b="0">
                          <a:solidFill>
                            <a:schemeClr val="dk1"/>
                          </a:solidFill>
                          <a:latin typeface="Arial"/>
                          <a:ea typeface="Arial"/>
                          <a:cs typeface="Arial"/>
                          <a:sym typeface="Arial"/>
                        </a:rPr>
                        <a:t>de la leçon</a:t>
                      </a:r>
                      <a:endParaRPr sz="20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50">
                <a:tc>
                  <a:txBody>
                    <a:bodyPr/>
                    <a:lstStyle/>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Dialogue de découverte </a:t>
                      </a:r>
                      <a:r>
                        <a:rPr lang="fr-FR" sz="2000">
                          <a:solidFill>
                            <a:schemeClr val="dk1"/>
                          </a:solidFill>
                          <a:latin typeface="Arial"/>
                          <a:ea typeface="Arial"/>
                          <a:cs typeface="Arial"/>
                          <a:sym typeface="Arial"/>
                        </a:rPr>
                        <a:t>invite le partage d’idées </a:t>
                      </a:r>
                      <a:br>
                        <a:rPr lang="fr-FR" sz="2000">
                          <a:solidFill>
                            <a:schemeClr val="dk1"/>
                          </a:solidFill>
                          <a:latin typeface="Arial"/>
                          <a:ea typeface="Arial"/>
                          <a:cs typeface="Arial"/>
                          <a:sym typeface="Arial"/>
                        </a:rPr>
                      </a:br>
                      <a:r>
                        <a:rPr lang="fr-FR" sz="2000">
                          <a:solidFill>
                            <a:schemeClr val="dk1"/>
                          </a:solidFill>
                          <a:latin typeface="Arial"/>
                          <a:ea typeface="Arial"/>
                          <a:cs typeface="Arial"/>
                          <a:sym typeface="Arial"/>
                        </a:rPr>
                        <a:t>et d’expériences</a:t>
                      </a:r>
                      <a:endParaRPr sz="20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5">
                <a:tc>
                  <a:txBody>
                    <a:bodyPr/>
                    <a:lstStyle/>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Activité </a:t>
                      </a:r>
                      <a:r>
                        <a:rPr lang="fr-FR" sz="2000" b="0">
                          <a:solidFill>
                            <a:schemeClr val="dk1"/>
                          </a:solidFill>
                          <a:latin typeface="Arial"/>
                          <a:ea typeface="Arial"/>
                          <a:cs typeface="Arial"/>
                          <a:sym typeface="Arial"/>
                        </a:rPr>
                        <a:t>complétée individuellement ou en groupe</a:t>
                      </a:r>
                      <a:endParaRPr sz="20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00">
                <a:tc>
                  <a:txBody>
                    <a:bodyPr/>
                    <a:lstStyle/>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Point saillant </a:t>
                      </a:r>
                      <a:r>
                        <a:rPr lang="fr-FR" sz="2000" b="0">
                          <a:solidFill>
                            <a:schemeClr val="dk1"/>
                          </a:solidFill>
                          <a:latin typeface="Arial"/>
                          <a:ea typeface="Arial"/>
                          <a:cs typeface="Arial"/>
                          <a:sym typeface="Arial"/>
                        </a:rPr>
                        <a:t>d’une approche </a:t>
                      </a:r>
                      <a:r>
                        <a:rPr lang="fr-FR" sz="2000">
                          <a:solidFill>
                            <a:schemeClr val="dk1"/>
                          </a:solidFill>
                          <a:latin typeface="Arial"/>
                          <a:ea typeface="Arial"/>
                          <a:cs typeface="Arial"/>
                          <a:sym typeface="Arial"/>
                        </a:rPr>
                        <a:t>multisectorielle </a:t>
                      </a:r>
                      <a:br>
                        <a:rPr lang="fr-FR" sz="2000">
                          <a:solidFill>
                            <a:schemeClr val="dk1"/>
                          </a:solidFill>
                          <a:latin typeface="Arial"/>
                          <a:ea typeface="Arial"/>
                          <a:cs typeface="Arial"/>
                          <a:sym typeface="Arial"/>
                        </a:rPr>
                      </a:br>
                      <a:r>
                        <a:rPr lang="fr-FR" sz="2000">
                          <a:solidFill>
                            <a:schemeClr val="dk1"/>
                          </a:solidFill>
                          <a:latin typeface="Arial"/>
                          <a:ea typeface="Arial"/>
                          <a:cs typeface="Arial"/>
                          <a:sym typeface="Arial"/>
                        </a:rPr>
                        <a:t>ou Une Seule Santé</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156" name="Google Shape;156;p18" descr="Objectives Icon"/>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157" name="Google Shape;157;p18" descr="Discovery Dialogue "/>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158" name="Google Shape;158;p18" descr="Activity Icon"/>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159" name="Google Shape;159;p18" descr="A picture containing vector graphics&#10;&#10;Description automatically generated"/>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160" name="Google Shape;160;p18"/>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61" name="Google Shape;161;p18"/>
          <p:cNvPicPr preferRelativeResize="0"/>
          <p:nvPr/>
        </p:nvPicPr>
        <p:blipFill rotWithShape="1">
          <a:blip r:embed="rId6">
            <a:alphaModFix/>
          </a:blip>
          <a:srcRect/>
          <a:stretch/>
        </p:blipFill>
        <p:spPr>
          <a:xfrm>
            <a:off x="9722808" y="6330789"/>
            <a:ext cx="1097280" cy="505373"/>
          </a:xfrm>
          <a:prstGeom prst="rect">
            <a:avLst/>
          </a:prstGeom>
          <a:noFill/>
          <a:ln>
            <a:noFill/>
          </a:ln>
        </p:spPr>
      </p:pic>
      <p:pic>
        <p:nvPicPr>
          <p:cNvPr id="162" name="Google Shape;162;p18"/>
          <p:cNvPicPr preferRelativeResize="0"/>
          <p:nvPr/>
        </p:nvPicPr>
        <p:blipFill rotWithShape="1">
          <a:blip r:embed="rId7">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Objectives">
  <p:cSld name="Objectives">
    <p:spTree>
      <p:nvGrpSpPr>
        <p:cNvPr id="1" name="Shape 163"/>
        <p:cNvGrpSpPr/>
        <p:nvPr/>
      </p:nvGrpSpPr>
      <p:grpSpPr>
        <a:xfrm>
          <a:off x="0" y="0"/>
          <a:ext cx="0" cy="0"/>
          <a:chOff x="0" y="0"/>
          <a:chExt cx="0" cy="0"/>
        </a:xfrm>
      </p:grpSpPr>
      <p:pic>
        <p:nvPicPr>
          <p:cNvPr id="164" name="Google Shape;164;p19" descr="Objectives Icon"/>
          <p:cNvPicPr preferRelativeResize="0"/>
          <p:nvPr/>
        </p:nvPicPr>
        <p:blipFill rotWithShape="1">
          <a:blip r:embed="rId2">
            <a:alphaModFix/>
          </a:blip>
          <a:srcRect/>
          <a:stretch/>
        </p:blipFill>
        <p:spPr>
          <a:xfrm>
            <a:off x="10883960" y="146159"/>
            <a:ext cx="939679" cy="895132"/>
          </a:xfrm>
          <a:prstGeom prst="rect">
            <a:avLst/>
          </a:prstGeom>
          <a:noFill/>
          <a:ln>
            <a:noFill/>
          </a:ln>
        </p:spPr>
      </p:pic>
      <p:sp>
        <p:nvSpPr>
          <p:cNvPr id="165" name="Google Shape;165;p19"/>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5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66" name="Google Shape;166;p1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7" name="Google Shape;167;p19"/>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Learning Objectives</a:t>
            </a:r>
            <a:endParaRPr sz="1800">
              <a:solidFill>
                <a:schemeClr val="dk1"/>
              </a:solidFill>
              <a:latin typeface="Arial"/>
              <a:ea typeface="Arial"/>
              <a:cs typeface="Arial"/>
              <a:sym typeface="Arial"/>
            </a:endParaRPr>
          </a:p>
        </p:txBody>
      </p:sp>
      <p:sp>
        <p:nvSpPr>
          <p:cNvPr id="168" name="Google Shape;168;p19"/>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69" name="Google Shape;169;p19"/>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70" name="Google Shape;170;p19"/>
          <p:cNvPicPr preferRelativeResize="0"/>
          <p:nvPr/>
        </p:nvPicPr>
        <p:blipFill rotWithShape="1">
          <a:blip r:embed="rId4">
            <a:alphaModFix/>
          </a:blip>
          <a:srcRect/>
          <a:stretch/>
        </p:blipFill>
        <p:spPr>
          <a:xfrm>
            <a:off x="11057248" y="6241802"/>
            <a:ext cx="938147" cy="594360"/>
          </a:xfrm>
          <a:prstGeom prst="rect">
            <a:avLst/>
          </a:prstGeom>
          <a:noFill/>
          <a:ln>
            <a:noFill/>
          </a:ln>
        </p:spPr>
      </p:pic>
      <p:sp>
        <p:nvSpPr>
          <p:cNvPr id="171" name="Google Shape;171;p19"/>
          <p:cNvSpPr txBox="1"/>
          <p:nvPr/>
        </p:nvSpPr>
        <p:spPr>
          <a:xfrm>
            <a:off x="838200" y="373559"/>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Learning Objectives</a:t>
            </a:r>
            <a:endParaRPr sz="1800">
              <a:solidFill>
                <a:schemeClr val="dk1"/>
              </a:solidFill>
              <a:latin typeface="Arial"/>
              <a:ea typeface="Arial"/>
              <a:cs typeface="Arial"/>
              <a:sym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urveillance Cycle">
  <p:cSld name="Surveillance Cycle">
    <p:spTree>
      <p:nvGrpSpPr>
        <p:cNvPr id="1" name="Shape 172"/>
        <p:cNvGrpSpPr/>
        <p:nvPr/>
      </p:nvGrpSpPr>
      <p:grpSpPr>
        <a:xfrm>
          <a:off x="0" y="0"/>
          <a:ext cx="0" cy="0"/>
          <a:chOff x="0" y="0"/>
          <a:chExt cx="0" cy="0"/>
        </a:xfrm>
      </p:grpSpPr>
      <p:sp>
        <p:nvSpPr>
          <p:cNvPr id="173" name="Google Shape;173;p20"/>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Public Health Surveillance Cycle</a:t>
            </a:r>
            <a:endParaRPr sz="1800">
              <a:solidFill>
                <a:schemeClr val="dk1"/>
              </a:solidFill>
              <a:latin typeface="Arial"/>
              <a:ea typeface="Arial"/>
              <a:cs typeface="Arial"/>
              <a:sym typeface="Arial"/>
            </a:endParaRPr>
          </a:p>
        </p:txBody>
      </p:sp>
      <p:sp>
        <p:nvSpPr>
          <p:cNvPr id="174" name="Google Shape;174;p20"/>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75" name="Google Shape;175;p20"/>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76" name="Google Shape;176;p20"/>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77" name="Google Shape;177;p20"/>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Objectives_French">
  <p:cSld name="1_Objectives_French">
    <p:spTree>
      <p:nvGrpSpPr>
        <p:cNvPr id="1" name="Shape 26"/>
        <p:cNvGrpSpPr/>
        <p:nvPr/>
      </p:nvGrpSpPr>
      <p:grpSpPr>
        <a:xfrm>
          <a:off x="0" y="0"/>
          <a:ext cx="0" cy="0"/>
          <a:chOff x="0" y="0"/>
          <a:chExt cx="0" cy="0"/>
        </a:xfrm>
      </p:grpSpPr>
      <p:pic>
        <p:nvPicPr>
          <p:cNvPr id="27" name="Google Shape;27;p3" descr="Objectives Icon"/>
          <p:cNvPicPr preferRelativeResize="0"/>
          <p:nvPr/>
        </p:nvPicPr>
        <p:blipFill rotWithShape="1">
          <a:blip r:embed="rId2">
            <a:alphaModFix/>
          </a:blip>
          <a:srcRect/>
          <a:stretch/>
        </p:blipFill>
        <p:spPr>
          <a:xfrm>
            <a:off x="10883960" y="146159"/>
            <a:ext cx="939679" cy="895132"/>
          </a:xfrm>
          <a:prstGeom prst="rect">
            <a:avLst/>
          </a:prstGeom>
          <a:noFill/>
          <a:ln>
            <a:noFill/>
          </a:ln>
        </p:spPr>
      </p:pic>
      <p:sp>
        <p:nvSpPr>
          <p:cNvPr id="28" name="Google Shape;28;p3"/>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5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9" name="Google Shape;29;p3"/>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0" name="Google Shape;30;p3"/>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dirty="0">
                <a:solidFill>
                  <a:srgbClr val="000000"/>
                </a:solidFill>
                <a:latin typeface="Franklin Gothic Medium" panose="020B0603020102020204" pitchFamily="34" charset="0"/>
                <a:ea typeface="Libre Franklin Medium"/>
                <a:cs typeface="Libre Franklin Medium"/>
                <a:sym typeface="Libre Franklin Medium"/>
              </a:rPr>
              <a:t>Objectifs d'apprentissage</a:t>
            </a:r>
            <a:endParaRPr sz="4400" dirty="0">
              <a:solidFill>
                <a:schemeClr val="dk1"/>
              </a:solidFill>
              <a:latin typeface="Franklin Gothic Medium" panose="020B0603020102020204" pitchFamily="34" charset="0"/>
              <a:ea typeface="Arial"/>
              <a:cs typeface="Arial"/>
              <a:sym typeface="Arial"/>
            </a:endParaRPr>
          </a:p>
        </p:txBody>
      </p:sp>
      <p:sp>
        <p:nvSpPr>
          <p:cNvPr id="31" name="Google Shape;31;p3"/>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32" name="Google Shape;32;p3"/>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33" name="Google Shape;33;p3"/>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1_Surveillance Cycle_French">
  <p:cSld name="1_Surveillance Cycle_French">
    <p:spTree>
      <p:nvGrpSpPr>
        <p:cNvPr id="1" name="Shape 178"/>
        <p:cNvGrpSpPr/>
        <p:nvPr/>
      </p:nvGrpSpPr>
      <p:grpSpPr>
        <a:xfrm>
          <a:off x="0" y="0"/>
          <a:ext cx="0" cy="0"/>
          <a:chOff x="0" y="0"/>
          <a:chExt cx="0" cy="0"/>
        </a:xfrm>
      </p:grpSpPr>
      <p:sp>
        <p:nvSpPr>
          <p:cNvPr id="179" name="Google Shape;179;p21"/>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Cycle de surveillance de la santé publique</a:t>
            </a:r>
            <a:endParaRPr sz="4400">
              <a:solidFill>
                <a:schemeClr val="dk1"/>
              </a:solidFill>
              <a:latin typeface="Arial"/>
              <a:ea typeface="Arial"/>
              <a:cs typeface="Arial"/>
              <a:sym typeface="Arial"/>
            </a:endParaRPr>
          </a:p>
        </p:txBody>
      </p:sp>
      <p:sp>
        <p:nvSpPr>
          <p:cNvPr id="180" name="Google Shape;180;p21"/>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81" name="Google Shape;181;p21"/>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82" name="Google Shape;182;p21"/>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83" name="Google Shape;183;p21"/>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Surveillance Cycle + Monitor">
  <p:cSld name="Surveillance Cycle + Monitor">
    <p:spTree>
      <p:nvGrpSpPr>
        <p:cNvPr id="1" name="Shape 184"/>
        <p:cNvGrpSpPr/>
        <p:nvPr/>
      </p:nvGrpSpPr>
      <p:grpSpPr>
        <a:xfrm>
          <a:off x="0" y="0"/>
          <a:ext cx="0" cy="0"/>
          <a:chOff x="0" y="0"/>
          <a:chExt cx="0" cy="0"/>
        </a:xfrm>
      </p:grpSpPr>
      <p:sp>
        <p:nvSpPr>
          <p:cNvPr id="185" name="Google Shape;185;p22"/>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Public Health Surveillance Cycle</a:t>
            </a:r>
            <a:endParaRPr sz="1800">
              <a:solidFill>
                <a:schemeClr val="dk1"/>
              </a:solidFill>
              <a:latin typeface="Arial"/>
              <a:ea typeface="Arial"/>
              <a:cs typeface="Arial"/>
              <a:sym typeface="Arial"/>
            </a:endParaRPr>
          </a:p>
        </p:txBody>
      </p:sp>
      <p:sp>
        <p:nvSpPr>
          <p:cNvPr id="186" name="Google Shape;186;p22"/>
          <p:cNvSpPr/>
          <p:nvPr/>
        </p:nvSpPr>
        <p:spPr>
          <a:xfrm>
            <a:off x="3057525" y="1857375"/>
            <a:ext cx="6486525" cy="4100513"/>
          </a:xfrm>
          <a:prstGeom prst="ellipse">
            <a:avLst/>
          </a:prstGeom>
          <a:solidFill>
            <a:srgbClr val="C4E0B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87" name="Google Shape;187;p22"/>
          <p:cNvSpPr txBox="1"/>
          <p:nvPr/>
        </p:nvSpPr>
        <p:spPr>
          <a:xfrm>
            <a:off x="3914774" y="3353633"/>
            <a:ext cx="4772025" cy="110799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6600" b="1">
                <a:solidFill>
                  <a:srgbClr val="00943B"/>
                </a:solidFill>
                <a:latin typeface="Arial"/>
                <a:ea typeface="Arial"/>
                <a:cs typeface="Arial"/>
                <a:sym typeface="Arial"/>
              </a:rPr>
              <a:t>MONITOR</a:t>
            </a:r>
            <a:endParaRPr/>
          </a:p>
        </p:txBody>
      </p:sp>
      <p:sp>
        <p:nvSpPr>
          <p:cNvPr id="188" name="Google Shape;188;p22"/>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89" name="Google Shape;189;p22"/>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90" name="Google Shape;190;p22"/>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91" name="Google Shape;191;p22"/>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1_Surveillance Cycle + Monitor_French">
  <p:cSld name="1_Surveillance Cycle + Monitor_French">
    <p:spTree>
      <p:nvGrpSpPr>
        <p:cNvPr id="1" name="Shape 192"/>
        <p:cNvGrpSpPr/>
        <p:nvPr/>
      </p:nvGrpSpPr>
      <p:grpSpPr>
        <a:xfrm>
          <a:off x="0" y="0"/>
          <a:ext cx="0" cy="0"/>
          <a:chOff x="0" y="0"/>
          <a:chExt cx="0" cy="0"/>
        </a:xfrm>
      </p:grpSpPr>
      <p:sp>
        <p:nvSpPr>
          <p:cNvPr id="193" name="Google Shape;193;p23"/>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Cycle de surveillance de la santé publique</a:t>
            </a:r>
            <a:endParaRPr sz="4400">
              <a:solidFill>
                <a:schemeClr val="dk1"/>
              </a:solidFill>
              <a:latin typeface="Arial"/>
              <a:ea typeface="Arial"/>
              <a:cs typeface="Arial"/>
              <a:sym typeface="Arial"/>
            </a:endParaRPr>
          </a:p>
        </p:txBody>
      </p:sp>
      <p:sp>
        <p:nvSpPr>
          <p:cNvPr id="194" name="Google Shape;194;p23"/>
          <p:cNvSpPr/>
          <p:nvPr/>
        </p:nvSpPr>
        <p:spPr>
          <a:xfrm>
            <a:off x="3057525" y="1857375"/>
            <a:ext cx="6486525" cy="4100513"/>
          </a:xfrm>
          <a:prstGeom prst="ellipse">
            <a:avLst/>
          </a:prstGeom>
          <a:solidFill>
            <a:srgbClr val="C4E0B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95" name="Google Shape;195;p23"/>
          <p:cNvSpPr txBox="1"/>
          <p:nvPr/>
        </p:nvSpPr>
        <p:spPr>
          <a:xfrm>
            <a:off x="3357818" y="3353633"/>
            <a:ext cx="6060499" cy="110799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6600" b="1">
                <a:solidFill>
                  <a:srgbClr val="00943B"/>
                </a:solidFill>
                <a:latin typeface="Arial"/>
                <a:ea typeface="Arial"/>
                <a:cs typeface="Arial"/>
                <a:sym typeface="Arial"/>
              </a:rPr>
              <a:t>SURVEILLER</a:t>
            </a:r>
            <a:endParaRPr/>
          </a:p>
        </p:txBody>
      </p:sp>
      <p:sp>
        <p:nvSpPr>
          <p:cNvPr id="196" name="Google Shape;196;p23"/>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97" name="Google Shape;197;p23"/>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98" name="Google Shape;198;p23"/>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99" name="Google Shape;199;p23"/>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Activity">
  <p:cSld name="Activity">
    <p:spTree>
      <p:nvGrpSpPr>
        <p:cNvPr id="1" name="Shape 200"/>
        <p:cNvGrpSpPr/>
        <p:nvPr/>
      </p:nvGrpSpPr>
      <p:grpSpPr>
        <a:xfrm>
          <a:off x="0" y="0"/>
          <a:ext cx="0" cy="0"/>
          <a:chOff x="0" y="0"/>
          <a:chExt cx="0" cy="0"/>
        </a:xfrm>
      </p:grpSpPr>
      <p:sp>
        <p:nvSpPr>
          <p:cNvPr id="201" name="Google Shape;201;p24"/>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202" name="Google Shape;202;p24"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203" name="Google Shape;203;p24"/>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4" name="Google Shape;204;p24"/>
          <p:cNvSpPr txBox="1"/>
          <p:nvPr/>
        </p:nvSpPr>
        <p:spPr>
          <a:xfrm>
            <a:off x="1007013" y="2951946"/>
            <a:ext cx="10177974" cy="954107"/>
          </a:xfrm>
          <a:prstGeom prst="rect">
            <a:avLst/>
          </a:prstGeom>
          <a:noFill/>
          <a:ln w="38100" cap="flat" cmpd="sng">
            <a:solidFill>
              <a:srgbClr val="001402"/>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a:solidFill>
                  <a:schemeClr val="dk1"/>
                </a:solidFill>
                <a:latin typeface="Arial"/>
                <a:ea typeface="Arial"/>
                <a:cs typeface="Arial"/>
                <a:sym typeface="Arial"/>
              </a:rPr>
              <a:t>To complete the exercise, </a:t>
            </a:r>
            <a:endParaRPr/>
          </a:p>
          <a:p>
            <a:pPr marL="0" marR="0" lvl="0" indent="0" algn="ctr" rtl="0">
              <a:spcBef>
                <a:spcPts val="0"/>
              </a:spcBef>
              <a:spcAft>
                <a:spcPts val="0"/>
              </a:spcAft>
              <a:buNone/>
            </a:pPr>
            <a:r>
              <a:rPr lang="fr-FR" sz="2800">
                <a:solidFill>
                  <a:schemeClr val="dk1"/>
                </a:solidFill>
                <a:latin typeface="Arial"/>
                <a:ea typeface="Arial"/>
                <a:cs typeface="Arial"/>
                <a:sym typeface="Arial"/>
              </a:rPr>
              <a:t>please turn to your Participant Exercise Book.</a:t>
            </a:r>
            <a:endParaRPr sz="2800" strike="sngStrike">
              <a:solidFill>
                <a:schemeClr val="dk1"/>
              </a:solidFill>
              <a:latin typeface="Arial"/>
              <a:ea typeface="Arial"/>
              <a:cs typeface="Arial"/>
              <a:sym typeface="Arial"/>
            </a:endParaRPr>
          </a:p>
        </p:txBody>
      </p:sp>
      <p:sp>
        <p:nvSpPr>
          <p:cNvPr id="205" name="Google Shape;205;p24"/>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06" name="Google Shape;206;p24"/>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207" name="Google Shape;207;p24"/>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Activity_Blank">
  <p:cSld name="Activity_Blank">
    <p:spTree>
      <p:nvGrpSpPr>
        <p:cNvPr id="1" name="Shape 208"/>
        <p:cNvGrpSpPr/>
        <p:nvPr/>
      </p:nvGrpSpPr>
      <p:grpSpPr>
        <a:xfrm>
          <a:off x="0" y="0"/>
          <a:ext cx="0" cy="0"/>
          <a:chOff x="0" y="0"/>
          <a:chExt cx="0" cy="0"/>
        </a:xfrm>
      </p:grpSpPr>
      <p:pic>
        <p:nvPicPr>
          <p:cNvPr id="209" name="Google Shape;209;p25"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210" name="Google Shape;210;p25"/>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11" name="Google Shape;211;p25"/>
          <p:cNvSpPr txBox="1">
            <a:spLocks noGrp="1"/>
          </p:cNvSpPr>
          <p:nvPr>
            <p:ph type="title"/>
          </p:nvPr>
        </p:nvSpPr>
        <p:spPr>
          <a:xfrm>
            <a:off x="838200" y="447675"/>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12" name="Google Shape;212;p25"/>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13" name="Google Shape;213;p25"/>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14" name="Google Shape;214;p25"/>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215" name="Google Shape;215;p25"/>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216"/>
        <p:cNvGrpSpPr/>
        <p:nvPr/>
      </p:nvGrpSpPr>
      <p:grpSpPr>
        <a:xfrm>
          <a:off x="0" y="0"/>
          <a:ext cx="0" cy="0"/>
          <a:chOff x="0" y="0"/>
          <a:chExt cx="0" cy="0"/>
        </a:xfrm>
      </p:grpSpPr>
      <p:sp>
        <p:nvSpPr>
          <p:cNvPr id="217" name="Google Shape;217;p26"/>
          <p:cNvSpPr txBox="1">
            <a:spLocks noGrp="1"/>
          </p:cNvSpPr>
          <p:nvPr>
            <p:ph type="title"/>
          </p:nvPr>
        </p:nvSpPr>
        <p:spPr>
          <a:xfrm>
            <a:off x="839788" y="365125"/>
            <a:ext cx="10515600" cy="823913"/>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18" name="Google Shape;218;p26"/>
          <p:cNvSpPr txBox="1">
            <a:spLocks noGrp="1"/>
          </p:cNvSpPr>
          <p:nvPr>
            <p:ph type="body" idx="1"/>
          </p:nvPr>
        </p:nvSpPr>
        <p:spPr>
          <a:xfrm>
            <a:off x="838200" y="1473345"/>
            <a:ext cx="5157787" cy="52171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219" name="Google Shape;219;p26"/>
          <p:cNvSpPr txBox="1">
            <a:spLocks noGrp="1"/>
          </p:cNvSpPr>
          <p:nvPr>
            <p:ph type="body" idx="2"/>
          </p:nvPr>
        </p:nvSpPr>
        <p:spPr>
          <a:xfrm>
            <a:off x="838200" y="2111433"/>
            <a:ext cx="5157787" cy="4031672"/>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20" name="Google Shape;220;p26"/>
          <p:cNvSpPr txBox="1">
            <a:spLocks noGrp="1"/>
          </p:cNvSpPr>
          <p:nvPr>
            <p:ph type="body" idx="3"/>
          </p:nvPr>
        </p:nvSpPr>
        <p:spPr>
          <a:xfrm>
            <a:off x="6170612" y="1473345"/>
            <a:ext cx="5183188" cy="52171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221" name="Google Shape;221;p26"/>
          <p:cNvSpPr txBox="1">
            <a:spLocks noGrp="1"/>
          </p:cNvSpPr>
          <p:nvPr>
            <p:ph type="body" idx="4"/>
          </p:nvPr>
        </p:nvSpPr>
        <p:spPr>
          <a:xfrm>
            <a:off x="6170612" y="2111433"/>
            <a:ext cx="5157787" cy="4031672"/>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22" name="Google Shape;222;p26"/>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3" name="Google Shape;223;p26"/>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24" name="Google Shape;224;p26"/>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25" name="Google Shape;225;p26"/>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References">
  <p:cSld name="References">
    <p:spTree>
      <p:nvGrpSpPr>
        <p:cNvPr id="1" name="Shape 226"/>
        <p:cNvGrpSpPr/>
        <p:nvPr/>
      </p:nvGrpSpPr>
      <p:grpSpPr>
        <a:xfrm>
          <a:off x="0" y="0"/>
          <a:ext cx="0" cy="0"/>
          <a:chOff x="0" y="0"/>
          <a:chExt cx="0" cy="0"/>
        </a:xfrm>
      </p:grpSpPr>
      <p:sp>
        <p:nvSpPr>
          <p:cNvPr id="227" name="Google Shape;227;p2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28" name="Google Shape;228;p27"/>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29" name="Google Shape;229;p2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0" name="Google Shape;230;p27"/>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31" name="Google Shape;231;p27"/>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32" name="Google Shape;232;p27"/>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33"/>
        <p:cNvGrpSpPr/>
        <p:nvPr/>
      </p:nvGrpSpPr>
      <p:grpSpPr>
        <a:xfrm>
          <a:off x="0" y="0"/>
          <a:ext cx="0" cy="0"/>
          <a:chOff x="0" y="0"/>
          <a:chExt cx="0" cy="0"/>
        </a:xfrm>
      </p:grpSpPr>
      <p:sp>
        <p:nvSpPr>
          <p:cNvPr id="234" name="Google Shape;234;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35" name="Google Shape;235;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36" name="Google Shape;236;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Arial"/>
                <a:ea typeface="Arial"/>
                <a:cs typeface="Arial"/>
                <a:sym typeface="Arial"/>
              </a:defRPr>
            </a:lvl1pPr>
            <a:lvl2pPr marL="0" marR="0" lvl="1" indent="0" algn="l" rtl="0">
              <a:spcBef>
                <a:spcPts val="0"/>
              </a:spcBef>
              <a:buNone/>
              <a:defRPr sz="1800">
                <a:solidFill>
                  <a:schemeClr val="dk1"/>
                </a:solidFill>
                <a:latin typeface="Arial"/>
                <a:ea typeface="Arial"/>
                <a:cs typeface="Arial"/>
                <a:sym typeface="Arial"/>
              </a:defRPr>
            </a:lvl2pPr>
            <a:lvl3pPr marL="0" marR="0" lvl="2" indent="0" algn="l" rtl="0">
              <a:spcBef>
                <a:spcPts val="0"/>
              </a:spcBef>
              <a:buNone/>
              <a:defRPr sz="1800">
                <a:solidFill>
                  <a:schemeClr val="dk1"/>
                </a:solidFill>
                <a:latin typeface="Arial"/>
                <a:ea typeface="Arial"/>
                <a:cs typeface="Arial"/>
                <a:sym typeface="Arial"/>
              </a:defRPr>
            </a:lvl3pPr>
            <a:lvl4pPr marL="0" marR="0" lvl="3" indent="0" algn="l" rtl="0">
              <a:spcBef>
                <a:spcPts val="0"/>
              </a:spcBef>
              <a:buNone/>
              <a:defRPr sz="1800">
                <a:solidFill>
                  <a:schemeClr val="dk1"/>
                </a:solidFill>
                <a:latin typeface="Arial"/>
                <a:ea typeface="Arial"/>
                <a:cs typeface="Arial"/>
                <a:sym typeface="Arial"/>
              </a:defRPr>
            </a:lvl4pPr>
            <a:lvl5pPr marL="0" marR="0" lvl="4" indent="0" algn="l" rtl="0">
              <a:spcBef>
                <a:spcPts val="0"/>
              </a:spcBef>
              <a:buNone/>
              <a:defRPr sz="1800">
                <a:solidFill>
                  <a:schemeClr val="dk1"/>
                </a:solidFill>
                <a:latin typeface="Arial"/>
                <a:ea typeface="Arial"/>
                <a:cs typeface="Arial"/>
                <a:sym typeface="Arial"/>
              </a:defRPr>
            </a:lvl5pPr>
            <a:lvl6pPr marL="0" marR="0" lvl="5" indent="0" algn="l" rtl="0">
              <a:spcBef>
                <a:spcPts val="0"/>
              </a:spcBef>
              <a:buNone/>
              <a:defRPr sz="1800">
                <a:solidFill>
                  <a:schemeClr val="dk1"/>
                </a:solidFill>
                <a:latin typeface="Arial"/>
                <a:ea typeface="Arial"/>
                <a:cs typeface="Arial"/>
                <a:sym typeface="Arial"/>
              </a:defRPr>
            </a:lvl6pPr>
            <a:lvl7pPr marL="0" marR="0" lvl="6" indent="0" algn="l" rtl="0">
              <a:spcBef>
                <a:spcPts val="0"/>
              </a:spcBef>
              <a:buNone/>
              <a:defRPr sz="1800">
                <a:solidFill>
                  <a:schemeClr val="dk1"/>
                </a:solidFill>
                <a:latin typeface="Arial"/>
                <a:ea typeface="Arial"/>
                <a:cs typeface="Arial"/>
                <a:sym typeface="Arial"/>
              </a:defRPr>
            </a:lvl7pPr>
            <a:lvl8pPr marL="0" marR="0" lvl="7" indent="0" algn="l" rtl="0">
              <a:spcBef>
                <a:spcPts val="0"/>
              </a:spcBef>
              <a:buNone/>
              <a:defRPr sz="1800">
                <a:solidFill>
                  <a:schemeClr val="dk1"/>
                </a:solidFill>
                <a:latin typeface="Arial"/>
                <a:ea typeface="Arial"/>
                <a:cs typeface="Arial"/>
                <a:sym typeface="Arial"/>
              </a:defRPr>
            </a:lvl8pPr>
            <a:lvl9pPr marL="0" marR="0" lvl="8" indent="0" algn="l" rtl="0">
              <a:spcBef>
                <a:spcPts val="0"/>
              </a:spcBef>
              <a:buNone/>
              <a:defRPr sz="180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fr-FR"/>
              <a:t>‹#›</a:t>
            </a:fld>
            <a:endParaRPr/>
          </a:p>
        </p:txBody>
      </p:sp>
      <p:sp>
        <p:nvSpPr>
          <p:cNvPr id="237" name="Google Shape;237;p28"/>
          <p:cNvSpPr/>
          <p:nvPr/>
        </p:nvSpPr>
        <p:spPr>
          <a:xfrm>
            <a:off x="0" y="0"/>
            <a:ext cx="12192000" cy="6858000"/>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8" name="Google Shape;238;p28"/>
          <p:cNvSpPr/>
          <p:nvPr/>
        </p:nvSpPr>
        <p:spPr>
          <a:xfrm>
            <a:off x="9540691" y="6196031"/>
            <a:ext cx="2651760" cy="73152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39" name="Google Shape;239;p28"/>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40" name="Google Shape;240;p28"/>
          <p:cNvPicPr preferRelativeResize="0"/>
          <p:nvPr/>
        </p:nvPicPr>
        <p:blipFill rotWithShape="1">
          <a:blip r:embed="rId3">
            <a:alphaModFix/>
          </a:blip>
          <a:srcRect/>
          <a:stretch/>
        </p:blipFill>
        <p:spPr>
          <a:xfrm>
            <a:off x="11057248" y="6241802"/>
            <a:ext cx="938147" cy="594360"/>
          </a:xfrm>
          <a:prstGeom prst="rect">
            <a:avLst/>
          </a:prstGeom>
          <a:noFill/>
          <a:ln>
            <a:noFill/>
          </a:ln>
        </p:spPr>
      </p:pic>
      <p:sp>
        <p:nvSpPr>
          <p:cNvPr id="241" name="Google Shape;241;p28"/>
          <p:cNvSpPr txBox="1"/>
          <p:nvPr/>
        </p:nvSpPr>
        <p:spPr>
          <a:xfrm>
            <a:off x="0" y="6400800"/>
            <a:ext cx="508000" cy="3048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fr-FR"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pic>
        <p:nvPicPr>
          <p:cNvPr id="242" name="Google Shape;242;p28"/>
          <p:cNvPicPr preferRelativeResize="0"/>
          <p:nvPr/>
        </p:nvPicPr>
        <p:blipFill rotWithShape="1">
          <a:blip r:embed="rId4">
            <a:alphaModFix/>
          </a:blip>
          <a:srcRect/>
          <a:stretch/>
        </p:blipFill>
        <p:spPr>
          <a:xfrm>
            <a:off x="11226801" y="6108700"/>
            <a:ext cx="895351" cy="723900"/>
          </a:xfrm>
          <a:prstGeom prst="rect">
            <a:avLst/>
          </a:prstGeom>
          <a:noFill/>
          <a:ln>
            <a:noFill/>
          </a:ln>
        </p:spPr>
      </p:pic>
      <p:sp>
        <p:nvSpPr>
          <p:cNvPr id="243" name="Google Shape;243;p28"/>
          <p:cNvSpPr/>
          <p:nvPr/>
        </p:nvSpPr>
        <p:spPr>
          <a:xfrm>
            <a:off x="0" y="6705601"/>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244"/>
        <p:cNvGrpSpPr/>
        <p:nvPr/>
      </p:nvGrpSpPr>
      <p:grpSpPr>
        <a:xfrm>
          <a:off x="0" y="0"/>
          <a:ext cx="0" cy="0"/>
          <a:chOff x="0" y="0"/>
          <a:chExt cx="0" cy="0"/>
        </a:xfrm>
      </p:grpSpPr>
      <p:sp>
        <p:nvSpPr>
          <p:cNvPr id="245" name="Google Shape;245;p29"/>
          <p:cNvSpPr/>
          <p:nvPr/>
        </p:nvSpPr>
        <p:spPr>
          <a:xfrm>
            <a:off x="0" y="0"/>
            <a:ext cx="12192000" cy="63563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6" name="Google Shape;246;p2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7" name="Google Shape;247;p29"/>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48" name="Google Shape;248;p29"/>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49" name="Google Shape;249;p29"/>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Slide 2">
  <p:cSld name="Title Slide 2">
    <p:spTree>
      <p:nvGrpSpPr>
        <p:cNvPr id="1" name="Shape 250"/>
        <p:cNvGrpSpPr/>
        <p:nvPr/>
      </p:nvGrpSpPr>
      <p:grpSpPr>
        <a:xfrm>
          <a:off x="0" y="0"/>
          <a:ext cx="0" cy="0"/>
          <a:chOff x="0" y="0"/>
          <a:chExt cx="0" cy="0"/>
        </a:xfrm>
      </p:grpSpPr>
      <p:sp>
        <p:nvSpPr>
          <p:cNvPr id="251" name="Google Shape;251;p30"/>
          <p:cNvSpPr txBox="1">
            <a:spLocks noGrp="1"/>
          </p:cNvSpPr>
          <p:nvPr>
            <p:ph type="body" idx="1"/>
          </p:nvPr>
        </p:nvSpPr>
        <p:spPr>
          <a:xfrm>
            <a:off x="8617060" y="742949"/>
            <a:ext cx="2974848" cy="521208"/>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52" name="Google Shape;252;p30"/>
          <p:cNvSpPr txBox="1">
            <a:spLocks noGrp="1"/>
          </p:cNvSpPr>
          <p:nvPr>
            <p:ph type="body" idx="2"/>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1">
  <p:cSld name="Title Only 1">
    <p:spTree>
      <p:nvGrpSpPr>
        <p:cNvPr id="1" name="Shape 34"/>
        <p:cNvGrpSpPr/>
        <p:nvPr/>
      </p:nvGrpSpPr>
      <p:grpSpPr>
        <a:xfrm>
          <a:off x="0" y="0"/>
          <a:ext cx="0" cy="0"/>
          <a:chOff x="0" y="0"/>
          <a:chExt cx="0" cy="0"/>
        </a:xfrm>
      </p:grpSpPr>
      <p:sp>
        <p:nvSpPr>
          <p:cNvPr id="35" name="Google Shape;35;p4"/>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6" name="Google Shape;36;p4"/>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7" name="Google Shape;37;p4"/>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38" name="Google Shape;38;p4"/>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39" name="Google Shape;39;p4"/>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2_Custom Layout 1">
  <p:cSld name="2_Custom Layout 1">
    <p:spTree>
      <p:nvGrpSpPr>
        <p:cNvPr id="1" name="Shape 253"/>
        <p:cNvGrpSpPr/>
        <p:nvPr/>
      </p:nvGrpSpPr>
      <p:grpSpPr>
        <a:xfrm>
          <a:off x="0" y="0"/>
          <a:ext cx="0" cy="0"/>
          <a:chOff x="0" y="0"/>
          <a:chExt cx="0" cy="0"/>
        </a:xfrm>
      </p:grpSpPr>
      <p:sp>
        <p:nvSpPr>
          <p:cNvPr id="254" name="Google Shape;254;p31"/>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55" name="Google Shape;255;p31"/>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56" name="Google Shape;256;p31"/>
          <p:cNvSpPr txBox="1">
            <a:spLocks noGrp="1"/>
          </p:cNvSpPr>
          <p:nvPr>
            <p:ph type="body" idx="2"/>
          </p:nvPr>
        </p:nvSpPr>
        <p:spPr>
          <a:xfrm>
            <a:off x="6096000"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Custom Layout 1 w/ Reference Box">
  <p:cSld name="Custom Layout 1 w/ Reference Box">
    <p:spTree>
      <p:nvGrpSpPr>
        <p:cNvPr id="1" name="Shape 257"/>
        <p:cNvGrpSpPr/>
        <p:nvPr/>
      </p:nvGrpSpPr>
      <p:grpSpPr>
        <a:xfrm>
          <a:off x="0" y="0"/>
          <a:ext cx="0" cy="0"/>
          <a:chOff x="0" y="0"/>
          <a:chExt cx="0" cy="0"/>
        </a:xfrm>
      </p:grpSpPr>
      <p:sp>
        <p:nvSpPr>
          <p:cNvPr id="258" name="Google Shape;258;p32"/>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59" name="Google Shape;259;p32"/>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60" name="Google Shape;260;p32"/>
          <p:cNvSpPr txBox="1">
            <a:spLocks noGrp="1"/>
          </p:cNvSpPr>
          <p:nvPr>
            <p:ph type="body" idx="2"/>
          </p:nvPr>
        </p:nvSpPr>
        <p:spPr>
          <a:xfrm>
            <a:off x="6096000"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matchingName="Title Only">
  <p:cSld name="Title Only">
    <p:spTree>
      <p:nvGrpSpPr>
        <p:cNvPr id="1" name="Shape 261"/>
        <p:cNvGrpSpPr/>
        <p:nvPr/>
      </p:nvGrpSpPr>
      <p:grpSpPr>
        <a:xfrm>
          <a:off x="0" y="0"/>
          <a:ext cx="0" cy="0"/>
          <a:chOff x="0" y="0"/>
          <a:chExt cx="0" cy="0"/>
        </a:xfrm>
      </p:grpSpPr>
      <p:sp>
        <p:nvSpPr>
          <p:cNvPr id="262" name="Google Shape;262;p33"/>
          <p:cNvSpPr txBox="1"/>
          <p:nvPr/>
        </p:nvSpPr>
        <p:spPr>
          <a:xfrm>
            <a:off x="0" y="6400800"/>
            <a:ext cx="508000" cy="3048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fr-FR"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sp>
        <p:nvSpPr>
          <p:cNvPr id="263" name="Google Shape;263;p33"/>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a:solidFill>
                  <a:schemeClr val="lt1"/>
                </a:solidFill>
                <a:latin typeface="Libre Franklin Medium"/>
                <a:ea typeface="Libre Franklin Medium"/>
                <a:cs typeface="Libre Franklin Medium"/>
                <a:sym typeface="Libre Franklin Medium"/>
              </a:rPr>
              <a:t>Epidemiologic Bias</a:t>
            </a:r>
            <a:endParaRPr/>
          </a:p>
        </p:txBody>
      </p:sp>
      <p:pic>
        <p:nvPicPr>
          <p:cNvPr id="264" name="Google Shape;264;p33"/>
          <p:cNvPicPr preferRelativeResize="0"/>
          <p:nvPr/>
        </p:nvPicPr>
        <p:blipFill rotWithShape="1">
          <a:blip r:embed="rId2">
            <a:alphaModFix/>
          </a:blip>
          <a:srcRect/>
          <a:stretch/>
        </p:blipFill>
        <p:spPr>
          <a:xfrm>
            <a:off x="11226801" y="6108700"/>
            <a:ext cx="895351" cy="723900"/>
          </a:xfrm>
          <a:prstGeom prst="rect">
            <a:avLst/>
          </a:prstGeom>
          <a:noFill/>
          <a:ln>
            <a:noFill/>
          </a:ln>
        </p:spPr>
      </p:pic>
      <p:sp>
        <p:nvSpPr>
          <p:cNvPr id="265" name="Google Shape;265;p33"/>
          <p:cNvSpPr/>
          <p:nvPr/>
        </p:nvSpPr>
        <p:spPr>
          <a:xfrm>
            <a:off x="0" y="6705601"/>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66" name="Google Shape;266;p33"/>
          <p:cNvCxnSpPr/>
          <p:nvPr/>
        </p:nvCxnSpPr>
        <p:spPr>
          <a:xfrm>
            <a:off x="548218" y="1314450"/>
            <a:ext cx="11095567" cy="0"/>
          </a:xfrm>
          <a:prstGeom prst="straightConnector1">
            <a:avLst/>
          </a:prstGeom>
          <a:noFill/>
          <a:ln w="38100" cap="flat" cmpd="sng">
            <a:solidFill>
              <a:srgbClr val="0F9648"/>
            </a:solidFill>
            <a:prstDash val="solid"/>
            <a:miter lim="800000"/>
            <a:headEnd type="none" w="sm" len="sm"/>
            <a:tailEnd type="none" w="sm" len="sm"/>
          </a:ln>
        </p:spPr>
      </p:cxnSp>
      <p:sp>
        <p:nvSpPr>
          <p:cNvPr id="267" name="Google Shape;267;p33"/>
          <p:cNvSpPr txBox="1">
            <a:spLocks noGrp="1"/>
          </p:cNvSpPr>
          <p:nvPr>
            <p:ph type="title"/>
          </p:nvPr>
        </p:nvSpPr>
        <p:spPr>
          <a:xfrm>
            <a:off x="548640" y="213360"/>
            <a:ext cx="11094720" cy="100584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1_Surveillance Cycle Spanish">
  <p:cSld name="1_Surveillance Cycle Spanish">
    <p:spTree>
      <p:nvGrpSpPr>
        <p:cNvPr id="1" name="Shape 268"/>
        <p:cNvGrpSpPr/>
        <p:nvPr/>
      </p:nvGrpSpPr>
      <p:grpSpPr>
        <a:xfrm>
          <a:off x="0" y="0"/>
          <a:ext cx="0" cy="0"/>
          <a:chOff x="0" y="0"/>
          <a:chExt cx="0" cy="0"/>
        </a:xfrm>
      </p:grpSpPr>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1_Activity">
  <p:cSld name="1_Activity">
    <p:spTree>
      <p:nvGrpSpPr>
        <p:cNvPr id="1" name="Shape 269"/>
        <p:cNvGrpSpPr/>
        <p:nvPr/>
      </p:nvGrpSpPr>
      <p:grpSpPr>
        <a:xfrm>
          <a:off x="0" y="0"/>
          <a:ext cx="0" cy="0"/>
          <a:chOff x="0" y="0"/>
          <a:chExt cx="0" cy="0"/>
        </a:xfrm>
      </p:grpSpPr>
      <p:sp>
        <p:nvSpPr>
          <p:cNvPr id="270" name="Google Shape;270;p35"/>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271" name="Google Shape;271;p35"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272" name="Google Shape;272;p35"/>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73" name="Google Shape;273;p35"/>
          <p:cNvPicPr preferRelativeResize="0"/>
          <p:nvPr/>
        </p:nvPicPr>
        <p:blipFill rotWithShape="1">
          <a:blip r:embed="rId3">
            <a:alphaModFix/>
          </a:blip>
          <a:srcRect/>
          <a:stretch/>
        </p:blipFill>
        <p:spPr>
          <a:xfrm>
            <a:off x="10958222" y="6330789"/>
            <a:ext cx="1136199" cy="505373"/>
          </a:xfrm>
          <a:prstGeom prst="rect">
            <a:avLst/>
          </a:prstGeom>
          <a:noFill/>
          <a:ln>
            <a:noFill/>
          </a:ln>
        </p:spPr>
      </p:pic>
      <p:sp>
        <p:nvSpPr>
          <p:cNvPr id="274" name="Google Shape;274;p35"/>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matchingName="1_Title only">
  <p:cSld name="1_Title only">
    <p:spTree>
      <p:nvGrpSpPr>
        <p:cNvPr id="1" name="Shape 275"/>
        <p:cNvGrpSpPr/>
        <p:nvPr/>
      </p:nvGrpSpPr>
      <p:grpSpPr>
        <a:xfrm>
          <a:off x="0" y="0"/>
          <a:ext cx="0" cy="0"/>
          <a:chOff x="0" y="0"/>
          <a:chExt cx="0" cy="0"/>
        </a:xfrm>
      </p:grpSpPr>
      <p:sp>
        <p:nvSpPr>
          <p:cNvPr id="276" name="Google Shape;276;p36"/>
          <p:cNvSpPr txBox="1"/>
          <p:nvPr/>
        </p:nvSpPr>
        <p:spPr>
          <a:xfrm>
            <a:off x="0" y="6400800"/>
            <a:ext cx="508000" cy="3048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fr-FR"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sp>
        <p:nvSpPr>
          <p:cNvPr id="277" name="Google Shape;277;p36"/>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a:solidFill>
                  <a:schemeClr val="lt1"/>
                </a:solidFill>
                <a:latin typeface="Libre Franklin Medium"/>
                <a:ea typeface="Libre Franklin Medium"/>
                <a:cs typeface="Libre Franklin Medium"/>
                <a:sym typeface="Libre Franklin Medium"/>
              </a:rPr>
              <a:t>Epidemiologic Bias</a:t>
            </a:r>
            <a:endParaRPr/>
          </a:p>
        </p:txBody>
      </p:sp>
      <p:pic>
        <p:nvPicPr>
          <p:cNvPr id="278" name="Google Shape;278;p36"/>
          <p:cNvPicPr preferRelativeResize="0"/>
          <p:nvPr/>
        </p:nvPicPr>
        <p:blipFill rotWithShape="1">
          <a:blip r:embed="rId2">
            <a:alphaModFix/>
          </a:blip>
          <a:srcRect/>
          <a:stretch/>
        </p:blipFill>
        <p:spPr>
          <a:xfrm>
            <a:off x="11226801" y="6108700"/>
            <a:ext cx="895351" cy="723900"/>
          </a:xfrm>
          <a:prstGeom prst="rect">
            <a:avLst/>
          </a:prstGeom>
          <a:noFill/>
          <a:ln>
            <a:noFill/>
          </a:ln>
        </p:spPr>
      </p:pic>
      <p:sp>
        <p:nvSpPr>
          <p:cNvPr id="279" name="Google Shape;279;p36"/>
          <p:cNvSpPr/>
          <p:nvPr/>
        </p:nvSpPr>
        <p:spPr>
          <a:xfrm>
            <a:off x="0" y="6705601"/>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80" name="Google Shape;280;p36"/>
          <p:cNvCxnSpPr/>
          <p:nvPr/>
        </p:nvCxnSpPr>
        <p:spPr>
          <a:xfrm>
            <a:off x="548218" y="1314450"/>
            <a:ext cx="11095567" cy="0"/>
          </a:xfrm>
          <a:prstGeom prst="straightConnector1">
            <a:avLst/>
          </a:prstGeom>
          <a:noFill/>
          <a:ln w="38100" cap="flat" cmpd="sng">
            <a:solidFill>
              <a:srgbClr val="0F9648"/>
            </a:solidFill>
            <a:prstDash val="solid"/>
            <a:miter lim="800000"/>
            <a:headEnd type="none" w="sm" len="sm"/>
            <a:tailEnd type="none" w="sm" len="sm"/>
          </a:ln>
        </p:spPr>
      </p:cxnSp>
      <p:sp>
        <p:nvSpPr>
          <p:cNvPr id="281" name="Google Shape;281;p36"/>
          <p:cNvSpPr txBox="1">
            <a:spLocks noGrp="1"/>
          </p:cNvSpPr>
          <p:nvPr>
            <p:ph type="title"/>
          </p:nvPr>
        </p:nvSpPr>
        <p:spPr>
          <a:xfrm>
            <a:off x="548640" y="213360"/>
            <a:ext cx="11094720" cy="100584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ustom Layout 1">
  <p:cSld name="Custom Layout 1">
    <p:spTree>
      <p:nvGrpSpPr>
        <p:cNvPr id="1" name="Shape 40"/>
        <p:cNvGrpSpPr/>
        <p:nvPr/>
      </p:nvGrpSpPr>
      <p:grpSpPr>
        <a:xfrm>
          <a:off x="0" y="0"/>
          <a:ext cx="0" cy="0"/>
          <a:chOff x="0" y="0"/>
          <a:chExt cx="0" cy="0"/>
        </a:xfrm>
      </p:grpSpPr>
      <p:sp>
        <p:nvSpPr>
          <p:cNvPr id="41" name="Google Shape;41;p5"/>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42" name="Google Shape;42;p5"/>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3" name="Google Shape;43;p5"/>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4" name="Google Shape;44;p5"/>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5" name="Google Shape;45;p5"/>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46" name="Google Shape;46;p5"/>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iscovery_Dialogue">
  <p:cSld name="Discovery_Dialogue">
    <p:spTree>
      <p:nvGrpSpPr>
        <p:cNvPr id="1" name="Shape 47"/>
        <p:cNvGrpSpPr/>
        <p:nvPr/>
      </p:nvGrpSpPr>
      <p:grpSpPr>
        <a:xfrm>
          <a:off x="0" y="0"/>
          <a:ext cx="0" cy="0"/>
          <a:chOff x="0" y="0"/>
          <a:chExt cx="0" cy="0"/>
        </a:xfrm>
      </p:grpSpPr>
      <p:pic>
        <p:nvPicPr>
          <p:cNvPr id="48" name="Google Shape;48;p6" descr="Discovery Dialogue "/>
          <p:cNvPicPr preferRelativeResize="0"/>
          <p:nvPr/>
        </p:nvPicPr>
        <p:blipFill rotWithShape="1">
          <a:blip r:embed="rId2">
            <a:alphaModFix/>
          </a:blip>
          <a:srcRect/>
          <a:stretch/>
        </p:blipFill>
        <p:spPr>
          <a:xfrm>
            <a:off x="10883961" y="146159"/>
            <a:ext cx="939678" cy="939678"/>
          </a:xfrm>
          <a:prstGeom prst="rect">
            <a:avLst/>
          </a:prstGeom>
          <a:noFill/>
          <a:ln>
            <a:noFill/>
          </a:ln>
        </p:spPr>
      </p:pic>
      <p:sp>
        <p:nvSpPr>
          <p:cNvPr id="49" name="Google Shape;49;p6"/>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0" name="Google Shape;50;p6"/>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51" name="Google Shape;51;p6"/>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2" name="Google Shape;52;p6"/>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53" name="Google Shape;53;p6"/>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54" name="Google Shape;54;p6"/>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_Custom Layout 1">
  <p:cSld name="1_Custom Layout 1">
    <p:spTree>
      <p:nvGrpSpPr>
        <p:cNvPr id="1" name="Shape 55"/>
        <p:cNvGrpSpPr/>
        <p:nvPr/>
      </p:nvGrpSpPr>
      <p:grpSpPr>
        <a:xfrm>
          <a:off x="0" y="0"/>
          <a:ext cx="0" cy="0"/>
          <a:chOff x="0" y="0"/>
          <a:chExt cx="0" cy="0"/>
        </a:xfrm>
      </p:grpSpPr>
      <p:sp>
        <p:nvSpPr>
          <p:cNvPr id="56" name="Google Shape;56;p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57" name="Google Shape;57;p7"/>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8" name="Google Shape;58;p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9" name="Google Shape;59;p7"/>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60" name="Google Shape;60;p7"/>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61" name="Google Shape;61;p7"/>
          <p:cNvPicPr preferRelativeResize="0"/>
          <p:nvPr/>
        </p:nvPicPr>
        <p:blipFill rotWithShape="1">
          <a:blip r:embed="rId3">
            <a:alphaModFix/>
          </a:blip>
          <a:srcRect/>
          <a:stretch/>
        </p:blipFill>
        <p:spPr>
          <a:xfrm>
            <a:off x="11057248" y="6241802"/>
            <a:ext cx="938147" cy="594360"/>
          </a:xfrm>
          <a:prstGeom prst="rect">
            <a:avLst/>
          </a:prstGeom>
          <a:noFill/>
          <a:ln>
            <a:noFill/>
          </a:ln>
        </p:spPr>
      </p:pic>
      <p:sp>
        <p:nvSpPr>
          <p:cNvPr id="62" name="Google Shape;62;p7"/>
          <p:cNvSpPr txBox="1">
            <a:spLocks noGrp="1"/>
          </p:cNvSpPr>
          <p:nvPr>
            <p:ph type="body" idx="2"/>
          </p:nvPr>
        </p:nvSpPr>
        <p:spPr>
          <a:xfrm>
            <a:off x="4765953"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1_Discovery_Dialogue">
  <p:cSld name="1_Discovery_Dialogue">
    <p:spTree>
      <p:nvGrpSpPr>
        <p:cNvPr id="1" name="Shape 63"/>
        <p:cNvGrpSpPr/>
        <p:nvPr/>
      </p:nvGrpSpPr>
      <p:grpSpPr>
        <a:xfrm>
          <a:off x="0" y="0"/>
          <a:ext cx="0" cy="0"/>
          <a:chOff x="0" y="0"/>
          <a:chExt cx="0" cy="0"/>
        </a:xfrm>
      </p:grpSpPr>
      <p:pic>
        <p:nvPicPr>
          <p:cNvPr id="64" name="Google Shape;64;p8" descr="Discovery Dialogue "/>
          <p:cNvPicPr preferRelativeResize="0"/>
          <p:nvPr/>
        </p:nvPicPr>
        <p:blipFill rotWithShape="1">
          <a:blip r:embed="rId2">
            <a:alphaModFix/>
          </a:blip>
          <a:srcRect/>
          <a:stretch/>
        </p:blipFill>
        <p:spPr>
          <a:xfrm>
            <a:off x="10883961" y="146159"/>
            <a:ext cx="939678" cy="939678"/>
          </a:xfrm>
          <a:prstGeom prst="rect">
            <a:avLst/>
          </a:prstGeom>
          <a:noFill/>
          <a:ln>
            <a:noFill/>
          </a:ln>
        </p:spPr>
      </p:pic>
      <p:sp>
        <p:nvSpPr>
          <p:cNvPr id="65" name="Google Shape;65;p8"/>
          <p:cNvSpPr txBox="1">
            <a:spLocks noGrp="1"/>
          </p:cNvSpPr>
          <p:nvPr>
            <p:ph type="title"/>
          </p:nvPr>
        </p:nvSpPr>
        <p:spPr>
          <a:xfrm>
            <a:off x="838200" y="447675"/>
            <a:ext cx="9752215" cy="800100"/>
          </a:xfrm>
          <a:prstGeom prst="rect">
            <a:avLst/>
          </a:prstGeom>
          <a:solidFill>
            <a:srgbClr val="E7C2F6"/>
          </a:solid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6" name="Google Shape;66;p8"/>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67" name="Google Shape;67;p8"/>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8" name="Google Shape;68;p8"/>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69" name="Google Shape;69;p8"/>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70" name="Google Shape;70;p8"/>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2">
  <p:cSld name="Title Only 2">
    <p:spTree>
      <p:nvGrpSpPr>
        <p:cNvPr id="1" name="Shape 71"/>
        <p:cNvGrpSpPr/>
        <p:nvPr/>
      </p:nvGrpSpPr>
      <p:grpSpPr>
        <a:xfrm>
          <a:off x="0" y="0"/>
          <a:ext cx="0" cy="0"/>
          <a:chOff x="0" y="0"/>
          <a:chExt cx="0" cy="0"/>
        </a:xfrm>
      </p:grpSpPr>
      <p:sp>
        <p:nvSpPr>
          <p:cNvPr id="72" name="Google Shape;72;p9"/>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3" name="Google Shape;73;p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4" name="Google Shape;74;p9"/>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75" name="Google Shape;75;p9"/>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76" name="Google Shape;76;p9"/>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ustom Layout 2">
  <p:cSld name="Custom Layout 2">
    <p:spTree>
      <p:nvGrpSpPr>
        <p:cNvPr id="1" name="Shape 77"/>
        <p:cNvGrpSpPr/>
        <p:nvPr/>
      </p:nvGrpSpPr>
      <p:grpSpPr>
        <a:xfrm>
          <a:off x="0" y="0"/>
          <a:ext cx="0" cy="0"/>
          <a:chOff x="0" y="0"/>
          <a:chExt cx="0" cy="0"/>
        </a:xfrm>
      </p:grpSpPr>
      <p:sp>
        <p:nvSpPr>
          <p:cNvPr id="78" name="Google Shape;78;p10"/>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9" name="Google Shape;79;p10"/>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0" name="Google Shape;80;p10"/>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81" name="Google Shape;81;p10"/>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82" name="Google Shape;82;p10"/>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83" name="Google Shape;83;p10"/>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 name="Google Shape;11;p1"/>
          <p:cNvSpPr txBox="1"/>
          <p:nvPr/>
        </p:nvSpPr>
        <p:spPr>
          <a:xfrm>
            <a:off x="-93879" y="6326347"/>
            <a:ext cx="496853" cy="365125"/>
          </a:xfrm>
          <a:prstGeom prst="rect">
            <a:avLst/>
          </a:prstGeom>
          <a:noFill/>
          <a:ln>
            <a:noFill/>
          </a:ln>
        </p:spPr>
        <p:txBody>
          <a:bodyPr spcFirstLastPara="1" wrap="square" lIns="0" tIns="0" rIns="0" bIns="0" anchor="ctr" anchorCtr="0">
            <a:noAutofit/>
          </a:bodyPr>
          <a:lstStyle/>
          <a:p>
            <a:pPr marL="0" marR="0" lvl="0" indent="0" algn="r" rtl="0">
              <a:spcBef>
                <a:spcPts val="0"/>
              </a:spcBef>
              <a:spcAft>
                <a:spcPts val="0"/>
              </a:spcAft>
              <a:buNone/>
            </a:pPr>
            <a:fld id="{00000000-1234-1234-1234-123412341234}" type="slidenum">
              <a:rPr lang="fr-FR" sz="1600" b="0" i="0" u="none" strike="noStrike" cap="none">
                <a:solidFill>
                  <a:srgbClr val="000000"/>
                </a:solidFill>
                <a:latin typeface="Arial"/>
                <a:ea typeface="Arial"/>
                <a:cs typeface="Arial"/>
                <a:sym typeface="Arial"/>
              </a:rPr>
              <a:t>‹#›</a:t>
            </a:fld>
            <a:endParaRPr sz="1600" b="0" i="0" u="none" strike="noStrike" cap="none">
              <a:solidFill>
                <a:srgbClr val="000000"/>
              </a:solidFill>
              <a:latin typeface="Arial"/>
              <a:ea typeface="Arial"/>
              <a:cs typeface="Arial"/>
              <a:sym typeface="Arial"/>
            </a:endParaRPr>
          </a:p>
        </p:txBody>
      </p:sp>
      <p:cxnSp>
        <p:nvCxnSpPr>
          <p:cNvPr id="12" name="Google Shape;12;p1"/>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sp>
        <p:nvSpPr>
          <p:cNvPr id="13" name="Google Shape;13;p1"/>
          <p:cNvSpPr txBox="1"/>
          <p:nvPr/>
        </p:nvSpPr>
        <p:spPr>
          <a:xfrm>
            <a:off x="4277784" y="6254750"/>
            <a:ext cx="3657600" cy="33655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endParaRPr sz="1600" b="0" i="0" u="none" strike="noStrike" cap="none">
              <a:solidFill>
                <a:schemeClr val="lt1"/>
              </a:solidFill>
              <a:latin typeface="Libre Franklin Medium"/>
              <a:ea typeface="Libre Franklin Medium"/>
              <a:cs typeface="Libre Franklin Medium"/>
              <a:sym typeface="Libre Franklin Medium"/>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cdc.gov/anthrax/symptoms/index.html" TargetMode="External"/><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17.jpg"/><Relationship Id="rId5" Type="http://schemas.openxmlformats.org/officeDocument/2006/relationships/image" Target="../media/image16.jpg"/><Relationship Id="rId4" Type="http://schemas.openxmlformats.org/officeDocument/2006/relationships/image" Target="../media/image15.jpg"/></Relationships>
</file>

<file path=ppt/slides/_rels/slide11.xml.rels><?xml version="1.0" encoding="UTF-8" standalone="yes"?>
<Relationships xmlns="http://schemas.openxmlformats.org/package/2006/relationships"><Relationship Id="rId3" Type="http://schemas.openxmlformats.org/officeDocument/2006/relationships/hyperlink" Target="https://www.woah.org/en/disease/anthrax/"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 Id="rId9" Type="http://schemas.openxmlformats.org/officeDocument/2006/relationships/image" Target="../media/image24.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4.xml"/><Relationship Id="rId5" Type="http://schemas.openxmlformats.org/officeDocument/2006/relationships/image" Target="../media/image28.png"/><Relationship Id="rId4" Type="http://schemas.openxmlformats.org/officeDocument/2006/relationships/image" Target="../media/image27.png"/></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2.jpg"/></Relationships>
</file>

<file path=ppt/slides/_rels/slide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37"/>
          <p:cNvSpPr txBox="1">
            <a:spLocks noGrp="1"/>
          </p:cNvSpPr>
          <p:nvPr>
            <p:ph type="body" idx="1"/>
          </p:nvPr>
        </p:nvSpPr>
        <p:spPr>
          <a:xfrm>
            <a:off x="521601" y="2797028"/>
            <a:ext cx="7607300" cy="104092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5400"/>
              <a:buNone/>
            </a:pPr>
            <a:r>
              <a:rPr lang="fr-FR" dirty="0">
                <a:latin typeface="Franklin Gothic Medium" panose="020B0603020102020204" pitchFamily="34" charset="0"/>
              </a:rPr>
              <a:t>Analyse du problème</a:t>
            </a:r>
          </a:p>
        </p:txBody>
      </p:sp>
      <p:sp>
        <p:nvSpPr>
          <p:cNvPr id="288" name="Google Shape;288;p37"/>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2800"/>
              <a:buNone/>
            </a:pPr>
            <a:r>
              <a:rPr lang="fr-FR" dirty="0"/>
              <a:t>Atelier 2</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sp>
        <p:nvSpPr>
          <p:cNvPr id="376" name="Google Shape;376;p46"/>
          <p:cNvSpPr txBox="1">
            <a:spLocks noGrp="1"/>
          </p:cNvSpPr>
          <p:nvPr>
            <p:ph type="body" idx="1"/>
          </p:nvPr>
        </p:nvSpPr>
        <p:spPr>
          <a:xfrm>
            <a:off x="838200" y="4852278"/>
            <a:ext cx="10515600" cy="1436734"/>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400"/>
              <a:buChar char="•"/>
            </a:pPr>
            <a:r>
              <a:rPr lang="fr-FR" sz="2400" dirty="0"/>
              <a:t>Évitable par la vaccination</a:t>
            </a:r>
            <a:endParaRPr lang="fr-FR" dirty="0"/>
          </a:p>
          <a:p>
            <a:pPr marL="228600" lvl="0" indent="-228600" algn="l" rtl="0">
              <a:lnSpc>
                <a:spcPct val="100000"/>
              </a:lnSpc>
              <a:spcBef>
                <a:spcPts val="1000"/>
              </a:spcBef>
              <a:spcAft>
                <a:spcPts val="0"/>
              </a:spcAft>
              <a:buClr>
                <a:schemeClr val="dk1"/>
              </a:buClr>
              <a:buSzPts val="2400"/>
              <a:buChar char="•"/>
            </a:pPr>
            <a:r>
              <a:rPr lang="fr-FR" sz="2400" dirty="0"/>
              <a:t>Traité avec des antibiotiques si diagnostiqué à un stade précoce</a:t>
            </a:r>
            <a:endParaRPr lang="fr-FR" dirty="0"/>
          </a:p>
          <a:p>
            <a:pPr marL="228600" lvl="0" indent="-228600" algn="l" rtl="0">
              <a:lnSpc>
                <a:spcPct val="100000"/>
              </a:lnSpc>
              <a:spcBef>
                <a:spcPts val="1000"/>
              </a:spcBef>
              <a:spcAft>
                <a:spcPts val="0"/>
              </a:spcAft>
              <a:buClr>
                <a:schemeClr val="dk1"/>
              </a:buClr>
              <a:buSzPts val="2400"/>
              <a:buChar char="•"/>
            </a:pPr>
            <a:r>
              <a:rPr lang="fr-FR" sz="2400" dirty="0"/>
              <a:t>Peut être fatal, surtout s'il n'est pas traité rapidement</a:t>
            </a:r>
            <a:endParaRPr lang="fr-FR" dirty="0"/>
          </a:p>
        </p:txBody>
      </p:sp>
      <p:sp>
        <p:nvSpPr>
          <p:cNvPr id="377" name="Google Shape;377;p46"/>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sym typeface="Libre Franklin Medium"/>
              </a:rPr>
              <a:t>Anthrax humain : trois types</a:t>
            </a:r>
            <a:endParaRPr lang="fr-FR" dirty="0">
              <a:latin typeface="Franklin Gothic Medium" panose="020B0603020102020204" pitchFamily="34" charset="0"/>
            </a:endParaRPr>
          </a:p>
        </p:txBody>
      </p:sp>
      <p:sp>
        <p:nvSpPr>
          <p:cNvPr id="378" name="Google Shape;378;p46"/>
          <p:cNvSpPr txBox="1">
            <a:spLocks noGrp="1"/>
          </p:cNvSpPr>
          <p:nvPr>
            <p:ph type="body" idx="2"/>
          </p:nvPr>
        </p:nvSpPr>
        <p:spPr>
          <a:xfrm>
            <a:off x="4624103" y="6473555"/>
            <a:ext cx="4772594" cy="211243"/>
          </a:xfrm>
          <a:prstGeom prst="rect">
            <a:avLst/>
          </a:prstGeom>
          <a:noFill/>
          <a:ln>
            <a:noFill/>
          </a:ln>
        </p:spPr>
        <p:txBody>
          <a:bodyPr spcFirstLastPara="1" wrap="square" lIns="91425" tIns="45700" rIns="91425" bIns="45700" anchor="t" anchorCtr="0">
            <a:noAutofit/>
          </a:bodyPr>
          <a:lstStyle/>
          <a:p>
            <a:pPr marL="0" lvl="0" indent="0" algn="r" rtl="0">
              <a:lnSpc>
                <a:spcPct val="90000"/>
              </a:lnSpc>
              <a:spcBef>
                <a:spcPts val="0"/>
              </a:spcBef>
              <a:spcAft>
                <a:spcPts val="0"/>
              </a:spcAft>
              <a:buClr>
                <a:schemeClr val="dk1"/>
              </a:buClr>
              <a:buSzPts val="1200"/>
              <a:buNone/>
            </a:pPr>
            <a:r>
              <a:rPr lang="fr-FR" sz="1200" u="sng">
                <a:solidFill>
                  <a:schemeClr val="hlink"/>
                </a:solidFill>
                <a:latin typeface="Arial"/>
                <a:ea typeface="Arial"/>
                <a:cs typeface="Arial"/>
                <a:sym typeface="Arial"/>
                <a:hlinkClick r:id="rId3"/>
              </a:rPr>
              <a:t>https://www.cdc.gov/anthrax/symptoms/index.html</a:t>
            </a:r>
            <a:endParaRPr sz="1200" dirty="0">
              <a:latin typeface="Arial"/>
              <a:ea typeface="Arial"/>
              <a:cs typeface="Arial"/>
              <a:sym typeface="Arial"/>
            </a:endParaRPr>
          </a:p>
          <a:p>
            <a:pPr marL="0" lvl="0" indent="0" algn="r" rtl="0">
              <a:lnSpc>
                <a:spcPct val="90000"/>
              </a:lnSpc>
              <a:spcBef>
                <a:spcPts val="1000"/>
              </a:spcBef>
              <a:spcAft>
                <a:spcPts val="0"/>
              </a:spcAft>
              <a:buClr>
                <a:schemeClr val="dk1"/>
              </a:buClr>
              <a:buSzPts val="1200"/>
              <a:buNone/>
            </a:pPr>
            <a:endParaRPr dirty="0"/>
          </a:p>
        </p:txBody>
      </p:sp>
      <p:pic>
        <p:nvPicPr>
          <p:cNvPr id="379" name="Google Shape;379;p46"/>
          <p:cNvPicPr preferRelativeResize="0"/>
          <p:nvPr/>
        </p:nvPicPr>
        <p:blipFill rotWithShape="1">
          <a:blip r:embed="rId4">
            <a:alphaModFix/>
          </a:blip>
          <a:srcRect/>
          <a:stretch/>
        </p:blipFill>
        <p:spPr>
          <a:xfrm>
            <a:off x="1598886" y="2286000"/>
            <a:ext cx="1828800" cy="1828800"/>
          </a:xfrm>
          <a:prstGeom prst="rect">
            <a:avLst/>
          </a:prstGeom>
          <a:noFill/>
          <a:ln w="9525" cap="flat" cmpd="sng">
            <a:solidFill>
              <a:schemeClr val="dk1"/>
            </a:solidFill>
            <a:prstDash val="solid"/>
            <a:round/>
            <a:headEnd type="none" w="sm" len="sm"/>
            <a:tailEnd type="none" w="sm" len="sm"/>
          </a:ln>
        </p:spPr>
      </p:pic>
      <p:pic>
        <p:nvPicPr>
          <p:cNvPr id="380" name="Google Shape;380;p46"/>
          <p:cNvPicPr preferRelativeResize="0"/>
          <p:nvPr/>
        </p:nvPicPr>
        <p:blipFill rotWithShape="1">
          <a:blip r:embed="rId5">
            <a:alphaModFix/>
          </a:blip>
          <a:srcRect/>
          <a:stretch/>
        </p:blipFill>
        <p:spPr>
          <a:xfrm>
            <a:off x="5181600" y="2286000"/>
            <a:ext cx="1828800" cy="1828800"/>
          </a:xfrm>
          <a:prstGeom prst="rect">
            <a:avLst/>
          </a:prstGeom>
          <a:noFill/>
          <a:ln w="9525" cap="flat" cmpd="sng">
            <a:solidFill>
              <a:schemeClr val="dk1"/>
            </a:solidFill>
            <a:prstDash val="solid"/>
            <a:round/>
            <a:headEnd type="none" w="sm" len="sm"/>
            <a:tailEnd type="none" w="sm" len="sm"/>
          </a:ln>
        </p:spPr>
      </p:pic>
      <p:pic>
        <p:nvPicPr>
          <p:cNvPr id="381" name="Google Shape;381;p46"/>
          <p:cNvPicPr preferRelativeResize="0"/>
          <p:nvPr/>
        </p:nvPicPr>
        <p:blipFill rotWithShape="1">
          <a:blip r:embed="rId6">
            <a:alphaModFix/>
          </a:blip>
          <a:srcRect/>
          <a:stretch/>
        </p:blipFill>
        <p:spPr>
          <a:xfrm>
            <a:off x="8763000" y="2286000"/>
            <a:ext cx="1828800" cy="1828800"/>
          </a:xfrm>
          <a:prstGeom prst="rect">
            <a:avLst/>
          </a:prstGeom>
          <a:noFill/>
          <a:ln w="9525" cap="flat" cmpd="sng">
            <a:solidFill>
              <a:schemeClr val="dk1"/>
            </a:solidFill>
            <a:prstDash val="solid"/>
            <a:round/>
            <a:headEnd type="none" w="sm" len="sm"/>
            <a:tailEnd type="none" w="sm" len="sm"/>
          </a:ln>
        </p:spPr>
      </p:pic>
      <p:sp>
        <p:nvSpPr>
          <p:cNvPr id="382" name="Google Shape;382;p46"/>
          <p:cNvSpPr txBox="1"/>
          <p:nvPr/>
        </p:nvSpPr>
        <p:spPr>
          <a:xfrm>
            <a:off x="1598886" y="1552223"/>
            <a:ext cx="1828800"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dirty="0">
                <a:solidFill>
                  <a:schemeClr val="dk1"/>
                </a:solidFill>
                <a:sym typeface="Arial"/>
              </a:rPr>
              <a:t>Cutanée</a:t>
            </a:r>
            <a:endParaRPr lang="fr-FR" dirty="0"/>
          </a:p>
        </p:txBody>
      </p:sp>
      <p:sp>
        <p:nvSpPr>
          <p:cNvPr id="383" name="Google Shape;383;p46"/>
          <p:cNvSpPr txBox="1"/>
          <p:nvPr/>
        </p:nvSpPr>
        <p:spPr>
          <a:xfrm>
            <a:off x="4876143" y="1516559"/>
            <a:ext cx="2438400" cy="76944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dirty="0">
                <a:solidFill>
                  <a:schemeClr val="dk1"/>
                </a:solidFill>
                <a:sym typeface="Arial"/>
              </a:rPr>
              <a:t>Gastro-intestinal</a:t>
            </a:r>
            <a:endParaRPr lang="fr-FR" dirty="0"/>
          </a:p>
          <a:p>
            <a:pPr marL="0" marR="0" lvl="0" indent="0" algn="ctr" rtl="0">
              <a:spcBef>
                <a:spcPts val="0"/>
              </a:spcBef>
              <a:spcAft>
                <a:spcPts val="0"/>
              </a:spcAft>
              <a:buNone/>
            </a:pPr>
            <a:r>
              <a:rPr lang="fr-FR" sz="2000" dirty="0">
                <a:solidFill>
                  <a:schemeClr val="dk1"/>
                </a:solidFill>
                <a:sym typeface="Arial"/>
              </a:rPr>
              <a:t>(ingestion)</a:t>
            </a:r>
            <a:endParaRPr lang="fr-FR" dirty="0"/>
          </a:p>
        </p:txBody>
      </p:sp>
      <p:sp>
        <p:nvSpPr>
          <p:cNvPr id="384" name="Google Shape;384;p46"/>
          <p:cNvSpPr txBox="1"/>
          <p:nvPr/>
        </p:nvSpPr>
        <p:spPr>
          <a:xfrm>
            <a:off x="8763000" y="1509080"/>
            <a:ext cx="1828800" cy="76944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dirty="0">
                <a:solidFill>
                  <a:schemeClr val="dk1"/>
                </a:solidFill>
                <a:sym typeface="Arial"/>
              </a:rPr>
              <a:t>Pulmonaire</a:t>
            </a:r>
            <a:endParaRPr lang="fr-FR" dirty="0"/>
          </a:p>
          <a:p>
            <a:pPr marL="0" marR="0" lvl="0" indent="0" algn="ctr" rtl="0">
              <a:spcBef>
                <a:spcPts val="0"/>
              </a:spcBef>
              <a:spcAft>
                <a:spcPts val="0"/>
              </a:spcAft>
              <a:buNone/>
            </a:pPr>
            <a:r>
              <a:rPr lang="fr-FR" sz="2000" dirty="0">
                <a:solidFill>
                  <a:schemeClr val="dk1"/>
                </a:solidFill>
                <a:sym typeface="Arial"/>
              </a:rPr>
              <a:t>(inhalation)</a:t>
            </a:r>
            <a:endParaRPr lang="fr-FR" dirty="0"/>
          </a:p>
        </p:txBody>
      </p:sp>
      <p:sp>
        <p:nvSpPr>
          <p:cNvPr id="385" name="Google Shape;385;p46"/>
          <p:cNvSpPr txBox="1"/>
          <p:nvPr/>
        </p:nvSpPr>
        <p:spPr>
          <a:xfrm>
            <a:off x="1365687" y="4095690"/>
            <a:ext cx="2295197" cy="40006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dirty="0">
                <a:solidFill>
                  <a:schemeClr val="dk1"/>
                </a:solidFill>
                <a:sym typeface="Arial"/>
              </a:rPr>
              <a:t>Les plus courants</a:t>
            </a:r>
            <a:endParaRPr lang="fr-FR" dirty="0"/>
          </a:p>
        </p:txBody>
      </p:sp>
      <p:sp>
        <p:nvSpPr>
          <p:cNvPr id="386" name="Google Shape;386;p46"/>
          <p:cNvSpPr txBox="1"/>
          <p:nvPr/>
        </p:nvSpPr>
        <p:spPr>
          <a:xfrm>
            <a:off x="8410903" y="4095690"/>
            <a:ext cx="2295197" cy="40006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dirty="0">
                <a:solidFill>
                  <a:schemeClr val="dk1"/>
                </a:solidFill>
                <a:sym typeface="Arial"/>
              </a:rPr>
              <a:t>La plus mortelle</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76">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7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3" name="Google Shape;393;p47"/>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sym typeface="Libre Franklin Medium"/>
              </a:rPr>
              <a:t>Anthrax animal : Caractéristiques cliniques</a:t>
            </a:r>
            <a:endParaRPr lang="fr-FR" dirty="0">
              <a:latin typeface="Franklin Gothic Medium" panose="020B0603020102020204" pitchFamily="34" charset="0"/>
            </a:endParaRPr>
          </a:p>
        </p:txBody>
      </p:sp>
      <p:sp>
        <p:nvSpPr>
          <p:cNvPr id="392" name="Google Shape;392;p47"/>
          <p:cNvSpPr txBox="1">
            <a:spLocks noGrp="1"/>
          </p:cNvSpPr>
          <p:nvPr>
            <p:ph type="body" idx="4294967295"/>
          </p:nvPr>
        </p:nvSpPr>
        <p:spPr>
          <a:xfrm>
            <a:off x="838200" y="4081606"/>
            <a:ext cx="10515600" cy="2308225"/>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sz="2600" dirty="0"/>
              <a:t>Touche principalement les ruminants et les chevaux, occasionnellement les carnivores</a:t>
            </a:r>
          </a:p>
          <a:p>
            <a:pPr marL="228600" lvl="0" indent="-228600" algn="l" rtl="0">
              <a:lnSpc>
                <a:spcPct val="100000"/>
              </a:lnSpc>
              <a:spcBef>
                <a:spcPts val="1000"/>
              </a:spcBef>
              <a:spcAft>
                <a:spcPts val="0"/>
              </a:spcAft>
              <a:buClr>
                <a:schemeClr val="dk1"/>
              </a:buClr>
              <a:buSzPts val="2800"/>
              <a:buChar char="•"/>
            </a:pPr>
            <a:r>
              <a:rPr lang="fr-FR" sz="2600" dirty="0"/>
              <a:t>Généralement mortelle chez les ruminants, les chevaux</a:t>
            </a:r>
          </a:p>
          <a:p>
            <a:pPr marL="228600" lvl="0" indent="-228600" algn="l" rtl="0">
              <a:lnSpc>
                <a:spcPct val="100000"/>
              </a:lnSpc>
              <a:spcBef>
                <a:spcPts val="1000"/>
              </a:spcBef>
              <a:spcAft>
                <a:spcPts val="0"/>
              </a:spcAft>
              <a:buClr>
                <a:schemeClr val="dk1"/>
              </a:buClr>
              <a:buSzPts val="2800"/>
              <a:buChar char="•"/>
            </a:pPr>
            <a:r>
              <a:rPr lang="fr-FR" sz="2600" dirty="0"/>
              <a:t>Vaccins disponibles et recommandés pour les zones endémiques</a:t>
            </a:r>
          </a:p>
          <a:p>
            <a:pPr marL="0" lvl="0" indent="0" algn="l" rtl="0">
              <a:lnSpc>
                <a:spcPct val="100000"/>
              </a:lnSpc>
              <a:spcBef>
                <a:spcPts val="1000"/>
              </a:spcBef>
              <a:spcAft>
                <a:spcPts val="0"/>
              </a:spcAft>
              <a:buClr>
                <a:schemeClr val="dk1"/>
              </a:buClr>
              <a:buSzPts val="2800"/>
              <a:buNone/>
            </a:pPr>
            <a:endParaRPr lang="fr-FR" sz="2600" dirty="0"/>
          </a:p>
        </p:txBody>
      </p:sp>
      <p:sp>
        <p:nvSpPr>
          <p:cNvPr id="394" name="Google Shape;394;p47"/>
          <p:cNvSpPr txBox="1">
            <a:spLocks noGrp="1"/>
          </p:cNvSpPr>
          <p:nvPr>
            <p:ph type="body" idx="4294967295"/>
          </p:nvPr>
        </p:nvSpPr>
        <p:spPr>
          <a:xfrm>
            <a:off x="3951513" y="6484216"/>
            <a:ext cx="5611587" cy="277034"/>
          </a:xfrm>
          <a:prstGeom prst="rect">
            <a:avLst/>
          </a:prstGeom>
          <a:noFill/>
          <a:ln>
            <a:noFill/>
          </a:ln>
        </p:spPr>
        <p:txBody>
          <a:bodyPr spcFirstLastPara="1" wrap="square" lIns="91425" tIns="45700" rIns="91425" bIns="45700" anchor="t" anchorCtr="0">
            <a:noAutofit/>
          </a:bodyPr>
          <a:lstStyle/>
          <a:p>
            <a:pPr marL="0" lvl="0" indent="0" algn="r" rtl="0">
              <a:lnSpc>
                <a:spcPct val="90000"/>
              </a:lnSpc>
              <a:spcBef>
                <a:spcPts val="0"/>
              </a:spcBef>
              <a:spcAft>
                <a:spcPts val="0"/>
              </a:spcAft>
              <a:buClr>
                <a:schemeClr val="dk1"/>
              </a:buClr>
              <a:buSzPts val="1200"/>
              <a:buNone/>
            </a:pPr>
            <a:r>
              <a:rPr lang="fr-FR" u="sng">
                <a:solidFill>
                  <a:schemeClr val="hlink"/>
                </a:solidFill>
                <a:hlinkClick r:id="rId3"/>
              </a:rPr>
              <a:t>Anthrax - WOAH - Organisation mondiale de la santé animale</a:t>
            </a:r>
            <a:endParaRPr/>
          </a:p>
          <a:p>
            <a:pPr marL="0" lvl="0" indent="0" algn="r" rtl="0">
              <a:lnSpc>
                <a:spcPct val="90000"/>
              </a:lnSpc>
              <a:spcBef>
                <a:spcPts val="1000"/>
              </a:spcBef>
              <a:spcAft>
                <a:spcPts val="0"/>
              </a:spcAft>
              <a:buClr>
                <a:schemeClr val="dk1"/>
              </a:buClr>
              <a:buSzPts val="1200"/>
              <a:buNone/>
            </a:pPr>
            <a:endParaRPr/>
          </a:p>
        </p:txBody>
      </p:sp>
      <p:sp>
        <p:nvSpPr>
          <p:cNvPr id="395" name="Google Shape;395;p47"/>
          <p:cNvSpPr txBox="1"/>
          <p:nvPr/>
        </p:nvSpPr>
        <p:spPr>
          <a:xfrm>
            <a:off x="990600" y="1813572"/>
            <a:ext cx="2668314"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b="1" dirty="0">
                <a:solidFill>
                  <a:schemeClr val="dk1"/>
                </a:solidFill>
              </a:rPr>
              <a:t>Suraiguë</a:t>
            </a:r>
            <a:endParaRPr lang="fr-FR" sz="2400" b="1" dirty="0">
              <a:solidFill>
                <a:schemeClr val="dk1"/>
              </a:solidFill>
              <a:sym typeface="Arial"/>
            </a:endParaRPr>
          </a:p>
          <a:p>
            <a:pPr marL="0" marR="0" lvl="0" indent="0" algn="l" rtl="0">
              <a:spcBef>
                <a:spcPts val="0"/>
              </a:spcBef>
              <a:spcAft>
                <a:spcPts val="0"/>
              </a:spcAft>
              <a:buNone/>
            </a:pPr>
            <a:r>
              <a:rPr lang="fr-FR" sz="2000" dirty="0">
                <a:solidFill>
                  <a:schemeClr val="dk1"/>
                </a:solidFill>
                <a:sym typeface="Arial"/>
              </a:rPr>
              <a:t>Mort subite</a:t>
            </a:r>
            <a:endParaRPr lang="fr-FR" dirty="0"/>
          </a:p>
        </p:txBody>
      </p:sp>
      <p:sp>
        <p:nvSpPr>
          <p:cNvPr id="396" name="Google Shape;396;p47"/>
          <p:cNvSpPr txBox="1"/>
          <p:nvPr/>
        </p:nvSpPr>
        <p:spPr>
          <a:xfrm>
            <a:off x="4324604" y="1762476"/>
            <a:ext cx="3385025" cy="16927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b="1" dirty="0">
                <a:solidFill>
                  <a:schemeClr val="dk1"/>
                </a:solidFill>
                <a:sym typeface="Arial"/>
              </a:rPr>
              <a:t>Aiguë</a:t>
            </a:r>
            <a:endParaRPr lang="fr-FR" dirty="0"/>
          </a:p>
          <a:p>
            <a:pPr marL="0" marR="0" lvl="0" indent="0" algn="l" rtl="0">
              <a:spcBef>
                <a:spcPts val="0"/>
              </a:spcBef>
              <a:spcAft>
                <a:spcPts val="0"/>
              </a:spcAft>
              <a:buNone/>
            </a:pPr>
            <a:r>
              <a:rPr lang="fr-FR" sz="2000" dirty="0">
                <a:solidFill>
                  <a:schemeClr val="dk1"/>
                </a:solidFill>
                <a:sym typeface="Arial"/>
              </a:rPr>
              <a:t>Forte fièvre </a:t>
            </a:r>
          </a:p>
          <a:p>
            <a:pPr marL="0" marR="0" lvl="0" indent="0" algn="l" rtl="0">
              <a:spcBef>
                <a:spcPts val="0"/>
              </a:spcBef>
              <a:spcAft>
                <a:spcPts val="0"/>
              </a:spcAft>
              <a:buNone/>
            </a:pPr>
            <a:r>
              <a:rPr lang="fr-FR" sz="2000" dirty="0">
                <a:solidFill>
                  <a:schemeClr val="dk1"/>
                </a:solidFill>
                <a:sym typeface="Arial"/>
              </a:rPr>
              <a:t>Tremblements musculaires </a:t>
            </a:r>
            <a:endParaRPr lang="fr-FR" dirty="0"/>
          </a:p>
          <a:p>
            <a:pPr marL="0" marR="0" lvl="0" indent="0" algn="l" rtl="0">
              <a:spcBef>
                <a:spcPts val="0"/>
              </a:spcBef>
              <a:spcAft>
                <a:spcPts val="0"/>
              </a:spcAft>
              <a:buNone/>
            </a:pPr>
            <a:r>
              <a:rPr lang="fr-FR" sz="2000" dirty="0">
                <a:solidFill>
                  <a:schemeClr val="dk1"/>
                </a:solidFill>
                <a:sym typeface="Arial"/>
              </a:rPr>
              <a:t>Difficultés respiratoires</a:t>
            </a:r>
            <a:endParaRPr lang="fr-FR" dirty="0"/>
          </a:p>
          <a:p>
            <a:pPr marL="0" marR="0" lvl="0" indent="0" algn="l" rtl="0">
              <a:spcBef>
                <a:spcPts val="0"/>
              </a:spcBef>
              <a:spcAft>
                <a:spcPts val="0"/>
              </a:spcAft>
              <a:buNone/>
            </a:pPr>
            <a:r>
              <a:rPr lang="fr-FR" sz="2000" dirty="0">
                <a:solidFill>
                  <a:schemeClr val="dk1"/>
                </a:solidFill>
                <a:sym typeface="Arial"/>
              </a:rPr>
              <a:t>Saignement par les orifices</a:t>
            </a:r>
            <a:endParaRPr lang="fr-FR" sz="2400" dirty="0">
              <a:solidFill>
                <a:schemeClr val="dk1"/>
              </a:solidFill>
              <a:sym typeface="Arial"/>
            </a:endParaRPr>
          </a:p>
        </p:txBody>
      </p:sp>
      <p:sp>
        <p:nvSpPr>
          <p:cNvPr id="397" name="Google Shape;397;p47"/>
          <p:cNvSpPr txBox="1"/>
          <p:nvPr/>
        </p:nvSpPr>
        <p:spPr>
          <a:xfrm>
            <a:off x="8566482" y="1737910"/>
            <a:ext cx="2590800" cy="236988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b="1" dirty="0">
                <a:solidFill>
                  <a:schemeClr val="dk1"/>
                </a:solidFill>
                <a:sym typeface="Arial"/>
              </a:rPr>
              <a:t>Subaiguë</a:t>
            </a:r>
            <a:endParaRPr lang="fr-FR" dirty="0"/>
          </a:p>
          <a:p>
            <a:pPr marL="0" marR="0" lvl="0" indent="0" algn="l" rtl="0">
              <a:spcBef>
                <a:spcPts val="0"/>
              </a:spcBef>
              <a:spcAft>
                <a:spcPts val="0"/>
              </a:spcAft>
              <a:buNone/>
            </a:pPr>
            <a:r>
              <a:rPr lang="fr-FR" sz="2000" dirty="0">
                <a:solidFill>
                  <a:schemeClr val="dk1"/>
                </a:solidFill>
                <a:sym typeface="Arial"/>
              </a:rPr>
              <a:t>Fièvre progressive Dépression Inappétence</a:t>
            </a:r>
          </a:p>
          <a:p>
            <a:pPr marL="0" marR="0" lvl="0" indent="0" algn="l" rtl="0">
              <a:spcBef>
                <a:spcPts val="0"/>
              </a:spcBef>
              <a:spcAft>
                <a:spcPts val="0"/>
              </a:spcAft>
              <a:buNone/>
            </a:pPr>
            <a:r>
              <a:rPr lang="fr-FR" sz="2000" dirty="0">
                <a:solidFill>
                  <a:schemeClr val="dk1"/>
                </a:solidFill>
                <a:sym typeface="Arial"/>
              </a:rPr>
              <a:t>Faiblesse </a:t>
            </a:r>
          </a:p>
          <a:p>
            <a:pPr marL="0" marR="0" lvl="0" indent="0" algn="l" rtl="0">
              <a:spcBef>
                <a:spcPts val="0"/>
              </a:spcBef>
              <a:spcAft>
                <a:spcPts val="0"/>
              </a:spcAft>
              <a:buNone/>
            </a:pPr>
            <a:r>
              <a:rPr lang="fr-FR" sz="2000" dirty="0">
                <a:solidFill>
                  <a:schemeClr val="dk1"/>
                </a:solidFill>
                <a:sym typeface="Arial"/>
              </a:rPr>
              <a:t>Prostration</a:t>
            </a:r>
            <a:endParaRPr lang="fr-FR" dirty="0"/>
          </a:p>
          <a:p>
            <a:pPr marL="0" marR="0" lvl="0" indent="0" algn="ctr" rtl="0">
              <a:spcBef>
                <a:spcPts val="0"/>
              </a:spcBef>
              <a:spcAft>
                <a:spcPts val="0"/>
              </a:spcAft>
              <a:buNone/>
            </a:pPr>
            <a:endParaRPr lang="fr-FR" sz="2400" dirty="0">
              <a:solidFill>
                <a:schemeClr val="dk1"/>
              </a:solidFill>
              <a:sym typeface="Arial"/>
            </a:endParaRPr>
          </a:p>
        </p:txBody>
      </p:sp>
      <p:sp>
        <p:nvSpPr>
          <p:cNvPr id="398" name="Google Shape;398;p47"/>
          <p:cNvSpPr txBox="1"/>
          <p:nvPr/>
        </p:nvSpPr>
        <p:spPr>
          <a:xfrm>
            <a:off x="749595" y="3018675"/>
            <a:ext cx="10515600" cy="1981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000"/>
              <a:buFont typeface="Arial"/>
              <a:buNone/>
            </a:pPr>
            <a:endParaRPr sz="2000">
              <a:solidFill>
                <a:schemeClr val="dk1"/>
              </a:solidFill>
              <a:latin typeface="Arial"/>
              <a:ea typeface="Arial"/>
              <a:cs typeface="Arial"/>
              <a:sym typeface="Arial"/>
            </a:endParaRPr>
          </a:p>
          <a:p>
            <a:pPr marL="0" marR="0" lvl="0" indent="0" algn="l" rtl="0">
              <a:lnSpc>
                <a:spcPct val="100000"/>
              </a:lnSpc>
              <a:spcBef>
                <a:spcPts val="1000"/>
              </a:spcBef>
              <a:spcAft>
                <a:spcPts val="0"/>
              </a:spcAft>
              <a:buClr>
                <a:schemeClr val="dk1"/>
              </a:buClr>
              <a:buSzPts val="2000"/>
              <a:buFont typeface="Arial"/>
              <a:buNone/>
            </a:pPr>
            <a:endParaRPr sz="2000">
              <a:solidFill>
                <a:schemeClr val="dk1"/>
              </a:solidFill>
              <a:latin typeface="Arial"/>
              <a:ea typeface="Arial"/>
              <a:cs typeface="Arial"/>
              <a:sym typeface="Arial"/>
            </a:endParaRPr>
          </a:p>
        </p:txBody>
      </p:sp>
      <p:sp>
        <p:nvSpPr>
          <p:cNvPr id="399" name="Google Shape;399;p47"/>
          <p:cNvSpPr/>
          <p:nvPr/>
        </p:nvSpPr>
        <p:spPr>
          <a:xfrm>
            <a:off x="801449" y="1648761"/>
            <a:ext cx="2857500" cy="2175853"/>
          </a:xfrm>
          <a:prstGeom prst="roundRect">
            <a:avLst>
              <a:gd name="adj" fmla="val 16667"/>
            </a:avLst>
          </a:prstGeom>
          <a:noFill/>
          <a:ln w="76200" cap="flat" cmpd="sng">
            <a:solidFill>
              <a:srgbClr val="00953A"/>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00" name="Google Shape;400;p47"/>
          <p:cNvSpPr/>
          <p:nvPr/>
        </p:nvSpPr>
        <p:spPr>
          <a:xfrm>
            <a:off x="4163864" y="1628243"/>
            <a:ext cx="3706507" cy="2196371"/>
          </a:xfrm>
          <a:prstGeom prst="roundRect">
            <a:avLst>
              <a:gd name="adj" fmla="val 16667"/>
            </a:avLst>
          </a:prstGeom>
          <a:noFill/>
          <a:ln w="76200" cap="flat" cmpd="sng">
            <a:solidFill>
              <a:srgbClr val="00953A"/>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01" name="Google Shape;401;p47"/>
          <p:cNvSpPr/>
          <p:nvPr/>
        </p:nvSpPr>
        <p:spPr>
          <a:xfrm>
            <a:off x="8299782" y="1628719"/>
            <a:ext cx="2857500" cy="2195895"/>
          </a:xfrm>
          <a:prstGeom prst="roundRect">
            <a:avLst>
              <a:gd name="adj" fmla="val 16667"/>
            </a:avLst>
          </a:prstGeom>
          <a:noFill/>
          <a:ln w="76200" cap="flat" cmpd="sng">
            <a:solidFill>
              <a:srgbClr val="00953A"/>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9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9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06"/>
        <p:cNvGrpSpPr/>
        <p:nvPr/>
      </p:nvGrpSpPr>
      <p:grpSpPr>
        <a:xfrm>
          <a:off x="0" y="0"/>
          <a:ext cx="0" cy="0"/>
          <a:chOff x="0" y="0"/>
          <a:chExt cx="0" cy="0"/>
        </a:xfrm>
      </p:grpSpPr>
      <p:sp>
        <p:nvSpPr>
          <p:cNvPr id="407" name="Google Shape;407;p48"/>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Anthrax : Modes de transmission</a:t>
            </a:r>
          </a:p>
        </p:txBody>
      </p:sp>
      <p:sp>
        <p:nvSpPr>
          <p:cNvPr id="408" name="Google Shape;408;p48"/>
          <p:cNvSpPr txBox="1">
            <a:spLocks noGrp="1"/>
          </p:cNvSpPr>
          <p:nvPr>
            <p:ph type="body" idx="2"/>
          </p:nvPr>
        </p:nvSpPr>
        <p:spPr>
          <a:xfrm>
            <a:off x="2286000" y="6370962"/>
            <a:ext cx="7252547" cy="426464"/>
          </a:xfrm>
          <a:prstGeom prst="rect">
            <a:avLst/>
          </a:prstGeom>
          <a:noFill/>
          <a:ln>
            <a:noFill/>
          </a:ln>
        </p:spPr>
        <p:txBody>
          <a:bodyPr spcFirstLastPara="1" wrap="square" lIns="91425" tIns="45700" rIns="91425" bIns="45700" anchor="t" anchorCtr="0">
            <a:noAutofit/>
          </a:bodyPr>
          <a:lstStyle/>
          <a:p>
            <a:pPr marL="0" lvl="0" indent="0" algn="r" rtl="0">
              <a:lnSpc>
                <a:spcPct val="90000"/>
              </a:lnSpc>
              <a:spcBef>
                <a:spcPts val="0"/>
              </a:spcBef>
              <a:spcAft>
                <a:spcPts val="0"/>
              </a:spcAft>
              <a:buClr>
                <a:srgbClr val="212121"/>
              </a:buClr>
              <a:buSzPts val="1200"/>
              <a:buNone/>
            </a:pPr>
            <a:r>
              <a:rPr lang="fr-FR" b="0" i="0">
                <a:solidFill>
                  <a:srgbClr val="212121"/>
                </a:solidFill>
              </a:rPr>
              <a:t>Ganz HH, Turner WC, Brodie EL, et al. Les interactions entre Bacillus anthracis et les plantes peuvent favoriser la transmission de la maladie du charbon. PLoS Negl Trop Dis. 2014 Jun 5;8(6):e2903.</a:t>
            </a:r>
            <a:endParaRPr/>
          </a:p>
          <a:p>
            <a:pPr marL="0" lvl="0" indent="0" algn="r" rtl="0">
              <a:lnSpc>
                <a:spcPct val="90000"/>
              </a:lnSpc>
              <a:spcBef>
                <a:spcPts val="1000"/>
              </a:spcBef>
              <a:spcAft>
                <a:spcPts val="0"/>
              </a:spcAft>
              <a:buClr>
                <a:schemeClr val="dk1"/>
              </a:buClr>
              <a:buSzPts val="1200"/>
              <a:buNone/>
            </a:pPr>
            <a:endParaRPr/>
          </a:p>
        </p:txBody>
      </p:sp>
      <p:pic>
        <p:nvPicPr>
          <p:cNvPr id="409" name="Google Shape;409;p48"/>
          <p:cNvPicPr preferRelativeResize="0"/>
          <p:nvPr/>
        </p:nvPicPr>
        <p:blipFill rotWithShape="1">
          <a:blip r:embed="rId3">
            <a:alphaModFix/>
          </a:blip>
          <a:srcRect l="131" t="1602" r="1018" b="1495"/>
          <a:stretch/>
        </p:blipFill>
        <p:spPr>
          <a:xfrm>
            <a:off x="4114800" y="1676401"/>
            <a:ext cx="6355080" cy="4419600"/>
          </a:xfrm>
          <a:prstGeom prst="rect">
            <a:avLst/>
          </a:prstGeom>
          <a:noFill/>
          <a:ln w="12700" cap="flat" cmpd="sng">
            <a:solidFill>
              <a:schemeClr val="tx1"/>
            </a:solidFill>
            <a:prstDash val="solid"/>
            <a:round/>
            <a:headEnd type="none" w="sm" len="sm"/>
            <a:tailEnd type="none" w="sm" len="sm"/>
          </a:ln>
        </p:spPr>
      </p:pic>
      <p:pic>
        <p:nvPicPr>
          <p:cNvPr id="410" name="Google Shape;410;p48"/>
          <p:cNvPicPr preferRelativeResize="0"/>
          <p:nvPr/>
        </p:nvPicPr>
        <p:blipFill rotWithShape="1">
          <a:blip r:embed="rId4">
            <a:alphaModFix/>
          </a:blip>
          <a:srcRect/>
          <a:stretch/>
        </p:blipFill>
        <p:spPr>
          <a:xfrm>
            <a:off x="1656576" y="2742795"/>
            <a:ext cx="2895600" cy="2895600"/>
          </a:xfrm>
          <a:prstGeom prst="rect">
            <a:avLst/>
          </a:prstGeom>
          <a:noFill/>
          <a:ln>
            <a:noFill/>
          </a:ln>
        </p:spPr>
      </p:pic>
      <p:cxnSp>
        <p:nvCxnSpPr>
          <p:cNvPr id="411" name="Google Shape;411;p48"/>
          <p:cNvCxnSpPr/>
          <p:nvPr/>
        </p:nvCxnSpPr>
        <p:spPr>
          <a:xfrm rot="10800000">
            <a:off x="2969713" y="3001114"/>
            <a:ext cx="1909086" cy="130076"/>
          </a:xfrm>
          <a:prstGeom prst="straightConnector1">
            <a:avLst/>
          </a:prstGeom>
          <a:noFill/>
          <a:ln w="76200" cap="flat" cmpd="sng">
            <a:solidFill>
              <a:srgbClr val="FF9900"/>
            </a:solidFill>
            <a:prstDash val="solid"/>
            <a:miter lim="800000"/>
            <a:headEnd type="none" w="sm" len="sm"/>
            <a:tailEnd type="triangle" w="med" len="med"/>
          </a:ln>
        </p:spPr>
      </p:cxnSp>
      <p:cxnSp>
        <p:nvCxnSpPr>
          <p:cNvPr id="412" name="Google Shape;412;p48"/>
          <p:cNvCxnSpPr/>
          <p:nvPr/>
        </p:nvCxnSpPr>
        <p:spPr>
          <a:xfrm rot="10800000">
            <a:off x="2972268" y="3202551"/>
            <a:ext cx="1409700" cy="342900"/>
          </a:xfrm>
          <a:prstGeom prst="straightConnector1">
            <a:avLst/>
          </a:prstGeom>
          <a:noFill/>
          <a:ln w="76200" cap="flat" cmpd="sng">
            <a:solidFill>
              <a:srgbClr val="FF9900"/>
            </a:solidFill>
            <a:prstDash val="solid"/>
            <a:miter lim="800000"/>
            <a:headEnd type="none" w="sm" len="sm"/>
            <a:tailEnd type="triangle" w="med" len="med"/>
          </a:ln>
        </p:spPr>
      </p:cxnSp>
      <p:cxnSp>
        <p:nvCxnSpPr>
          <p:cNvPr id="413" name="Google Shape;413;p48"/>
          <p:cNvCxnSpPr/>
          <p:nvPr/>
        </p:nvCxnSpPr>
        <p:spPr>
          <a:xfrm rot="10800000">
            <a:off x="3677119" y="3938754"/>
            <a:ext cx="564467" cy="36466"/>
          </a:xfrm>
          <a:prstGeom prst="straightConnector1">
            <a:avLst/>
          </a:prstGeom>
          <a:noFill/>
          <a:ln w="76200" cap="flat" cmpd="sng">
            <a:solidFill>
              <a:srgbClr val="FF9900"/>
            </a:solidFill>
            <a:prstDash val="solid"/>
            <a:miter lim="800000"/>
            <a:headEnd type="none" w="sm" len="sm"/>
            <a:tailEnd type="triangle" w="med" len="med"/>
          </a:ln>
        </p:spPr>
      </p:cxnSp>
      <p:sp>
        <p:nvSpPr>
          <p:cNvPr id="414" name="Google Shape;414;p48"/>
          <p:cNvSpPr txBox="1"/>
          <p:nvPr/>
        </p:nvSpPr>
        <p:spPr>
          <a:xfrm>
            <a:off x="8305800" y="5181600"/>
            <a:ext cx="990600" cy="276999"/>
          </a:xfrm>
          <a:prstGeom prst="rect">
            <a:avLst/>
          </a:prstGeom>
          <a:blipFill rotWithShape="1">
            <a:blip r:embed="rId5">
              <a:alphaModFix/>
            </a:blip>
            <a:stretch>
              <a:fillRect/>
            </a:stretch>
          </a:blip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200" dirty="0">
                <a:solidFill>
                  <a:schemeClr val="dk1"/>
                </a:solidFill>
                <a:latin typeface="Arial"/>
                <a:ea typeface="Arial"/>
                <a:cs typeface="Arial"/>
                <a:sym typeface="Arial"/>
              </a:rPr>
              <a:t>Sporulation</a:t>
            </a:r>
            <a:endParaRPr lang="fr-FR" dirty="0"/>
          </a:p>
        </p:txBody>
      </p:sp>
      <p:sp>
        <p:nvSpPr>
          <p:cNvPr id="415" name="Google Shape;415;p48"/>
          <p:cNvSpPr txBox="1"/>
          <p:nvPr/>
        </p:nvSpPr>
        <p:spPr>
          <a:xfrm>
            <a:off x="8915400" y="4345185"/>
            <a:ext cx="1554480" cy="261570"/>
          </a:xfrm>
          <a:prstGeom prst="rect">
            <a:avLst/>
          </a:prstGeom>
          <a:blipFill rotWithShape="1">
            <a:blip r:embed="rId6">
              <a:alphaModFix/>
            </a:blip>
            <a:stretch>
              <a:fillRect/>
            </a:stretch>
          </a:blip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100" dirty="0">
                <a:solidFill>
                  <a:schemeClr val="lt1"/>
                </a:solidFill>
                <a:latin typeface="Arial"/>
                <a:ea typeface="Arial"/>
                <a:cs typeface="Arial"/>
                <a:sym typeface="Arial"/>
              </a:rPr>
              <a:t>Transmission à l'hôte</a:t>
            </a:r>
            <a:endParaRPr lang="fr-FR" dirty="0"/>
          </a:p>
        </p:txBody>
      </p:sp>
      <p:sp>
        <p:nvSpPr>
          <p:cNvPr id="416" name="Google Shape;416;p48"/>
          <p:cNvSpPr txBox="1"/>
          <p:nvPr/>
        </p:nvSpPr>
        <p:spPr>
          <a:xfrm>
            <a:off x="6324600" y="5819001"/>
            <a:ext cx="2362200" cy="276999"/>
          </a:xfrm>
          <a:prstGeom prst="rect">
            <a:avLst/>
          </a:prstGeom>
          <a:blipFill rotWithShape="1">
            <a:blip r:embed="rId5">
              <a:alphaModFix/>
            </a:blip>
            <a:stretch>
              <a:fillRect/>
            </a:stretch>
          </a:blip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200" dirty="0">
                <a:solidFill>
                  <a:schemeClr val="dk1"/>
                </a:solidFill>
                <a:latin typeface="Arial"/>
                <a:ea typeface="Arial"/>
                <a:cs typeface="Arial"/>
                <a:sym typeface="Arial"/>
              </a:rPr>
              <a:t>Interactions plantes-microbes</a:t>
            </a:r>
            <a:endParaRPr lang="fr-FR" dirty="0"/>
          </a:p>
        </p:txBody>
      </p:sp>
      <p:sp>
        <p:nvSpPr>
          <p:cNvPr id="417" name="Google Shape;417;p48"/>
          <p:cNvSpPr txBox="1"/>
          <p:nvPr/>
        </p:nvSpPr>
        <p:spPr>
          <a:xfrm>
            <a:off x="6377617" y="4369713"/>
            <a:ext cx="1044850" cy="600124"/>
          </a:xfrm>
          <a:prstGeom prst="rect">
            <a:avLst/>
          </a:prstGeom>
          <a:blipFill rotWithShape="1">
            <a:blip r:embed="rId7">
              <a:alphaModFix/>
            </a:blip>
            <a:stretch>
              <a:fillRect/>
            </a:stretch>
          </a:blip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100" dirty="0">
                <a:solidFill>
                  <a:schemeClr val="lt1"/>
                </a:solidFill>
                <a:latin typeface="Arial"/>
                <a:ea typeface="Arial"/>
                <a:cs typeface="Arial"/>
                <a:sym typeface="Arial"/>
              </a:rPr>
              <a:t>Promotion de la croissance des plantes</a:t>
            </a:r>
            <a:endParaRPr lang="fr-FR" dirty="0"/>
          </a:p>
        </p:txBody>
      </p:sp>
      <p:sp>
        <p:nvSpPr>
          <p:cNvPr id="418" name="Google Shape;418;p48"/>
          <p:cNvSpPr txBox="1"/>
          <p:nvPr/>
        </p:nvSpPr>
        <p:spPr>
          <a:xfrm>
            <a:off x="4320584" y="4343400"/>
            <a:ext cx="861016" cy="430847"/>
          </a:xfrm>
          <a:prstGeom prst="rect">
            <a:avLst/>
          </a:prstGeom>
          <a:blipFill rotWithShape="1">
            <a:blip r:embed="rId8">
              <a:alphaModFix/>
            </a:blip>
            <a:stretch>
              <a:fillRect/>
            </a:stretch>
          </a:blip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1100" dirty="0">
                <a:solidFill>
                  <a:schemeClr val="lt1"/>
                </a:solidFill>
                <a:latin typeface="Arial"/>
                <a:ea typeface="Arial"/>
                <a:cs typeface="Arial"/>
                <a:sym typeface="Arial"/>
              </a:rPr>
              <a:t>Inoculation du sol</a:t>
            </a:r>
            <a:endParaRPr lang="fr-FR" dirty="0"/>
          </a:p>
        </p:txBody>
      </p:sp>
      <p:sp>
        <p:nvSpPr>
          <p:cNvPr id="419" name="Google Shape;419;p48"/>
          <p:cNvSpPr/>
          <p:nvPr/>
        </p:nvSpPr>
        <p:spPr>
          <a:xfrm>
            <a:off x="4241585" y="3001114"/>
            <a:ext cx="2743200" cy="1765300"/>
          </a:xfrm>
          <a:prstGeom prst="ellipse">
            <a:avLst/>
          </a:prstGeom>
          <a:noFill/>
          <a:ln w="76200" cap="flat" cmpd="sng">
            <a:solidFill>
              <a:srgbClr val="FF99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20" name="Google Shape;420;p48"/>
          <p:cNvSpPr txBox="1"/>
          <p:nvPr/>
        </p:nvSpPr>
        <p:spPr>
          <a:xfrm>
            <a:off x="6070385" y="1817722"/>
            <a:ext cx="1828800" cy="261610"/>
          </a:xfrm>
          <a:prstGeom prst="rect">
            <a:avLst/>
          </a:prstGeom>
          <a:blipFill rotWithShape="1">
            <a:blip r:embed="rId9">
              <a:alphaModFix/>
            </a:blip>
            <a:stretch>
              <a:fillRect/>
            </a:stretch>
          </a:blip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100" dirty="0">
                <a:solidFill>
                  <a:schemeClr val="dk1"/>
                </a:solidFill>
                <a:latin typeface="Arial"/>
                <a:ea typeface="Arial"/>
                <a:cs typeface="Arial"/>
                <a:sym typeface="Arial"/>
              </a:rPr>
              <a:t>Maladie et mort de l'hôte</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1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1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25"/>
        <p:cNvGrpSpPr/>
        <p:nvPr/>
      </p:nvGrpSpPr>
      <p:grpSpPr>
        <a:xfrm>
          <a:off x="0" y="0"/>
          <a:ext cx="0" cy="0"/>
          <a:chOff x="0" y="0"/>
          <a:chExt cx="0" cy="0"/>
        </a:xfrm>
      </p:grpSpPr>
      <p:sp>
        <p:nvSpPr>
          <p:cNvPr id="426" name="Google Shape;426;p49"/>
          <p:cNvSpPr txBox="1">
            <a:spLocks noGrp="1"/>
          </p:cNvSpPr>
          <p:nvPr>
            <p:ph type="body" idx="1"/>
          </p:nvPr>
        </p:nvSpPr>
        <p:spPr>
          <a:xfrm>
            <a:off x="838200" y="1478857"/>
            <a:ext cx="10928230"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None/>
            </a:pPr>
            <a:r>
              <a:rPr lang="fr-FR" dirty="0"/>
              <a:t>Rédiger une phrase complète décrivant le problème</a:t>
            </a:r>
          </a:p>
          <a:p>
            <a:pPr marL="800100" lvl="1" indent="-342900" algn="l" rtl="0">
              <a:lnSpc>
                <a:spcPct val="100000"/>
              </a:lnSpc>
              <a:spcBef>
                <a:spcPts val="1172"/>
              </a:spcBef>
              <a:spcAft>
                <a:spcPts val="0"/>
              </a:spcAft>
              <a:buSzPts val="2400"/>
              <a:buFont typeface="Wingdings" panose="05000000000000000000" pitchFamily="2" charset="2"/>
              <a:buChar char="§"/>
            </a:pPr>
            <a:r>
              <a:rPr lang="fr-FR" dirty="0"/>
              <a:t>Utiliser un langage clair et simple</a:t>
            </a:r>
          </a:p>
          <a:p>
            <a:pPr marL="800100" lvl="1" indent="-342900" algn="l" rtl="0">
              <a:lnSpc>
                <a:spcPct val="100000"/>
              </a:lnSpc>
              <a:spcBef>
                <a:spcPts val="1172"/>
              </a:spcBef>
              <a:spcAft>
                <a:spcPts val="0"/>
              </a:spcAft>
              <a:buSzPts val="2400"/>
              <a:buFont typeface="Wingdings" panose="05000000000000000000" pitchFamily="2" charset="2"/>
              <a:buChar char="§"/>
            </a:pPr>
            <a:r>
              <a:rPr lang="fr-FR" dirty="0"/>
              <a:t>Ne pas définir de solution</a:t>
            </a:r>
          </a:p>
          <a:p>
            <a:pPr marL="800100" lvl="1" indent="-342900" algn="l" rtl="0">
              <a:lnSpc>
                <a:spcPct val="100000"/>
              </a:lnSpc>
              <a:spcBef>
                <a:spcPts val="1172"/>
              </a:spcBef>
              <a:spcAft>
                <a:spcPts val="0"/>
              </a:spcAft>
              <a:buSzPts val="2400"/>
              <a:buFont typeface="Wingdings" panose="05000000000000000000" pitchFamily="2" charset="2"/>
              <a:buChar char="§"/>
            </a:pPr>
            <a:r>
              <a:rPr lang="fr-FR" dirty="0"/>
              <a:t>Ne pas rejeter la faute sur autrui</a:t>
            </a:r>
          </a:p>
        </p:txBody>
      </p:sp>
      <p:sp>
        <p:nvSpPr>
          <p:cNvPr id="427" name="Google Shape;427;p49"/>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Rédiger un énoncé de problème</a:t>
            </a:r>
          </a:p>
        </p:txBody>
      </p:sp>
      <p:graphicFrame>
        <p:nvGraphicFramePr>
          <p:cNvPr id="428" name="Google Shape;428;p49"/>
          <p:cNvGraphicFramePr/>
          <p:nvPr>
            <p:extLst>
              <p:ext uri="{D42A27DB-BD31-4B8C-83A1-F6EECF244321}">
                <p14:modId xmlns:p14="http://schemas.microsoft.com/office/powerpoint/2010/main" val="3461570971"/>
              </p:ext>
            </p:extLst>
          </p:nvPr>
        </p:nvGraphicFramePr>
        <p:xfrm>
          <a:off x="1319842" y="3798511"/>
          <a:ext cx="9635706" cy="2377460"/>
        </p:xfrm>
        <a:graphic>
          <a:graphicData uri="http://schemas.openxmlformats.org/drawingml/2006/table">
            <a:tbl>
              <a:tblPr firstRow="1" bandRow="1">
                <a:noFill/>
                <a:tableStyleId>{B92D6AE4-71B0-402B-8519-745D25F385AB}</a:tableStyleId>
              </a:tblPr>
              <a:tblGrid>
                <a:gridCol w="4788603">
                  <a:extLst>
                    <a:ext uri="{9D8B030D-6E8A-4147-A177-3AD203B41FA5}">
                      <a16:colId xmlns:a16="http://schemas.microsoft.com/office/drawing/2014/main" val="20000"/>
                    </a:ext>
                  </a:extLst>
                </a:gridCol>
                <a:gridCol w="4847103">
                  <a:extLst>
                    <a:ext uri="{9D8B030D-6E8A-4147-A177-3AD203B41FA5}">
                      <a16:colId xmlns:a16="http://schemas.microsoft.com/office/drawing/2014/main" val="20001"/>
                    </a:ext>
                  </a:extLst>
                </a:gridCol>
              </a:tblGrid>
              <a:tr h="415454">
                <a:tc>
                  <a:txBody>
                    <a:bodyPr/>
                    <a:lstStyle/>
                    <a:p>
                      <a:pPr marL="0" marR="0" lvl="0" indent="0" algn="l" rtl="0">
                        <a:spcBef>
                          <a:spcPts val="0"/>
                        </a:spcBef>
                        <a:spcAft>
                          <a:spcPts val="0"/>
                        </a:spcAft>
                        <a:buNone/>
                      </a:pPr>
                      <a:r>
                        <a:rPr lang="fr-FR" sz="2400">
                          <a:solidFill>
                            <a:srgbClr val="C00000"/>
                          </a:solidFill>
                        </a:rPr>
                        <a:t>MAUVAIS</a:t>
                      </a:r>
                      <a:r>
                        <a:rPr lang="fr-FR" sz="2400" b="1" u="none" strike="noStrike" cap="none">
                          <a:solidFill>
                            <a:srgbClr val="C00000"/>
                          </a:solidFill>
                          <a:latin typeface="Arial"/>
                          <a:ea typeface="Arial"/>
                          <a:cs typeface="Arial"/>
                          <a:sym typeface="Arial"/>
                        </a:rPr>
                        <a:t> </a:t>
                      </a:r>
                      <a:r>
                        <a:rPr lang="fr-FR" sz="2400" b="0" u="none" strike="noStrike" cap="none">
                          <a:solidFill>
                            <a:schemeClr val="dk1"/>
                          </a:solidFill>
                          <a:latin typeface="Arial"/>
                          <a:ea typeface="Arial"/>
                          <a:cs typeface="Arial"/>
                          <a:sym typeface="Arial"/>
                        </a:rPr>
                        <a:t>Énoncé du problème</a:t>
                      </a:r>
                      <a:endParaRPr sz="2400" b="0">
                        <a:solidFill>
                          <a:schemeClr val="dk1"/>
                        </a:solidFill>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r>
                        <a:rPr lang="fr-FR" sz="2400" b="1" dirty="0">
                          <a:solidFill>
                            <a:srgbClr val="00953A"/>
                          </a:solidFill>
                          <a:latin typeface="Arial"/>
                          <a:ea typeface="Arial"/>
                          <a:cs typeface="Arial"/>
                          <a:sym typeface="Arial"/>
                        </a:rPr>
                        <a:t>BON </a:t>
                      </a:r>
                      <a:r>
                        <a:rPr lang="fr-FR" sz="2400" b="0" dirty="0">
                          <a:solidFill>
                            <a:schemeClr val="dk1"/>
                          </a:solidFill>
                          <a:latin typeface="Arial"/>
                          <a:ea typeface="Arial"/>
                          <a:cs typeface="Arial"/>
                          <a:sym typeface="Arial"/>
                        </a:rPr>
                        <a:t>Énoncé du problème</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0"/>
                  </a:ext>
                </a:extLst>
              </a:tr>
              <a:tr h="1834528">
                <a:tc>
                  <a:txBody>
                    <a:bodyPr/>
                    <a:lstStyle/>
                    <a:p>
                      <a:pPr marL="0" marR="0" lvl="0" indent="0" algn="l" rtl="0">
                        <a:lnSpc>
                          <a:spcPct val="100000"/>
                        </a:lnSpc>
                        <a:spcBef>
                          <a:spcPts val="0"/>
                        </a:spcBef>
                        <a:spcAft>
                          <a:spcPts val="0"/>
                        </a:spcAft>
                        <a:buClr>
                          <a:schemeClr val="dk1"/>
                        </a:buClr>
                        <a:buSzPts val="2400"/>
                        <a:buFont typeface="Arial"/>
                        <a:buNone/>
                      </a:pPr>
                      <a:r>
                        <a:rPr lang="fr-FR" sz="2400" b="0" dirty="0">
                          <a:solidFill>
                            <a:schemeClr val="dk1"/>
                          </a:solidFill>
                          <a:latin typeface="Arial"/>
                          <a:ea typeface="Arial"/>
                          <a:cs typeface="Arial"/>
                          <a:sym typeface="Arial"/>
                        </a:rPr>
                        <a:t>Des foyers d'anthrax continuent de se déclarer dans des communautés avec du bétail et qui sont sous-vaccinées et mal informées</a:t>
                      </a:r>
                      <a:endParaRPr sz="2400" dirty="0">
                        <a:solidFill>
                          <a:schemeClr val="dk1"/>
                        </a:solidFill>
                        <a:latin typeface="Arial"/>
                        <a:ea typeface="Arial"/>
                        <a:cs typeface="Arial"/>
                        <a:sym typeface="Aria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lnSpc>
                          <a:spcPct val="100000"/>
                        </a:lnSpc>
                        <a:spcBef>
                          <a:spcPts val="0"/>
                        </a:spcBef>
                        <a:spcAft>
                          <a:spcPts val="0"/>
                        </a:spcAft>
                        <a:buClr>
                          <a:schemeClr val="dk1"/>
                        </a:buClr>
                        <a:buSzPts val="2400"/>
                        <a:buFont typeface="Arial"/>
                        <a:buNone/>
                      </a:pPr>
                      <a:r>
                        <a:rPr lang="fr-FR" sz="2400" dirty="0">
                          <a:solidFill>
                            <a:schemeClr val="dk1"/>
                          </a:solidFill>
                          <a:latin typeface="Arial"/>
                          <a:ea typeface="Arial"/>
                          <a:cs typeface="Arial"/>
                          <a:sym typeface="Arial"/>
                        </a:rPr>
                        <a:t>Les foyers d'anthrax continuent de se reproduire chez les humains et </a:t>
                      </a:r>
                      <a:r>
                        <a:rPr lang="fr-FR" sz="2400" dirty="0"/>
                        <a:t>l</a:t>
                      </a:r>
                      <a:r>
                        <a:rPr lang="fr-FR" sz="2400" dirty="0">
                          <a:solidFill>
                            <a:schemeClr val="dk1"/>
                          </a:solidFill>
                          <a:latin typeface="Arial"/>
                          <a:ea typeface="Arial"/>
                          <a:cs typeface="Arial"/>
                          <a:sym typeface="Arial"/>
                        </a:rPr>
                        <a:t>es populations animales</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33"/>
        <p:cNvGrpSpPr/>
        <p:nvPr/>
      </p:nvGrpSpPr>
      <p:grpSpPr>
        <a:xfrm>
          <a:off x="0" y="0"/>
          <a:ext cx="0" cy="0"/>
          <a:chOff x="0" y="0"/>
          <a:chExt cx="0" cy="0"/>
        </a:xfrm>
      </p:grpSpPr>
      <p:sp>
        <p:nvSpPr>
          <p:cNvPr id="435" name="Google Shape;435;p50"/>
          <p:cNvSpPr txBox="1">
            <a:spLocks noGrp="1"/>
          </p:cNvSpPr>
          <p:nvPr>
            <p:ph type="body" idx="1"/>
          </p:nvPr>
        </p:nvSpPr>
        <p:spPr>
          <a:xfrm>
            <a:off x="838200" y="1478857"/>
            <a:ext cx="5791200" cy="4639309"/>
          </a:xfrm>
          <a:prstGeom prst="rect">
            <a:avLst/>
          </a:prstGeom>
          <a:noFill/>
          <a:ln>
            <a:noFill/>
          </a:ln>
        </p:spPr>
        <p:txBody>
          <a:bodyPr spcFirstLastPara="1" wrap="square" lIns="91425" tIns="45700" rIns="91425" bIns="45700" anchor="ctr" anchorCtr="0">
            <a:normAutofit/>
          </a:bodyPr>
          <a:lstStyle/>
          <a:p>
            <a:pPr marL="0" lvl="0" indent="0" algn="ctr" rtl="0">
              <a:lnSpc>
                <a:spcPct val="100000"/>
              </a:lnSpc>
              <a:spcBef>
                <a:spcPts val="0"/>
              </a:spcBef>
              <a:spcAft>
                <a:spcPts val="0"/>
              </a:spcAft>
              <a:buClr>
                <a:schemeClr val="dk1"/>
              </a:buClr>
              <a:buSzPts val="2800"/>
              <a:buNone/>
            </a:pPr>
            <a:r>
              <a:rPr lang="fr-FR" dirty="0"/>
              <a:t>Quelles sont les raisons qui peuvent expliquer la persistance des flambées d'anthrax ?</a:t>
            </a:r>
            <a:br>
              <a:rPr lang="fr-FR" dirty="0"/>
            </a:br>
            <a:endParaRPr lang="fr-FR" dirty="0"/>
          </a:p>
          <a:p>
            <a:pPr marL="0" lvl="0" indent="0" algn="ctr" rtl="0">
              <a:lnSpc>
                <a:spcPct val="100000"/>
              </a:lnSpc>
              <a:spcBef>
                <a:spcPts val="1000"/>
              </a:spcBef>
              <a:spcAft>
                <a:spcPts val="0"/>
              </a:spcAft>
              <a:buClr>
                <a:schemeClr val="dk1"/>
              </a:buClr>
              <a:buSzPts val="2800"/>
              <a:buNone/>
            </a:pPr>
            <a:r>
              <a:rPr lang="fr-FR" dirty="0"/>
              <a:t>Conseil : </a:t>
            </a:r>
            <a:r>
              <a:rPr lang="fr-FR" sz="2800" dirty="0"/>
              <a:t>utilisez la méthode </a:t>
            </a:r>
            <a:r>
              <a:rPr lang="fr-FR" b="1" dirty="0"/>
              <a:t>« </a:t>
            </a:r>
            <a:r>
              <a:rPr lang="fr-FR" sz="2800" b="1" i="1" dirty="0"/>
              <a:t>Mais pourquoi ? »</a:t>
            </a:r>
            <a:endParaRPr lang="fr-FR" dirty="0"/>
          </a:p>
        </p:txBody>
      </p:sp>
      <p:pic>
        <p:nvPicPr>
          <p:cNvPr id="436" name="Google Shape;436;p50"/>
          <p:cNvPicPr preferRelativeResize="0"/>
          <p:nvPr/>
        </p:nvPicPr>
        <p:blipFill rotWithShape="1">
          <a:blip r:embed="rId3">
            <a:alphaModFix/>
          </a:blip>
          <a:srcRect/>
          <a:stretch/>
        </p:blipFill>
        <p:spPr>
          <a:xfrm>
            <a:off x="6807200" y="2093536"/>
            <a:ext cx="4546600" cy="3409950"/>
          </a:xfrm>
          <a:prstGeom prst="rect">
            <a:avLst/>
          </a:prstGeom>
          <a:noFill/>
          <a:ln w="12700" cap="flat" cmpd="sng">
            <a:solidFill>
              <a:schemeClr val="tx1"/>
            </a:solidFill>
            <a:prstDash val="solid"/>
            <a:round/>
            <a:headEnd type="none" w="sm" len="sm"/>
            <a:tailEnd type="none" w="sm" len="sm"/>
          </a:ln>
        </p:spPr>
      </p:pic>
      <p:sp>
        <p:nvSpPr>
          <p:cNvPr id="2" name="Google Shape;427;p49">
            <a:extLst>
              <a:ext uri="{FF2B5EF4-FFF2-40B4-BE49-F238E27FC236}">
                <a16:creationId xmlns:a16="http://schemas.microsoft.com/office/drawing/2014/main" id="{5259588E-3405-09F8-A2A5-22768C0DE96B}"/>
              </a:ext>
            </a:extLst>
          </p:cNvPr>
          <p:cNvSpPr txBox="1">
            <a:spLocks/>
          </p:cNvSpPr>
          <p:nvPr/>
        </p:nvSpPr>
        <p:spPr>
          <a:xfrm>
            <a:off x="838200" y="457200"/>
            <a:ext cx="10515600" cy="80010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fr-FR" sz="4000" dirty="0">
                <a:latin typeface="Franklin Gothic Medium" panose="020B0603020102020204" pitchFamily="34" charset="0"/>
              </a:rPr>
              <a:t>Flambées récurrentes d'anthrax</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41"/>
        <p:cNvGrpSpPr/>
        <p:nvPr/>
      </p:nvGrpSpPr>
      <p:grpSpPr>
        <a:xfrm>
          <a:off x="0" y="0"/>
          <a:ext cx="0" cy="0"/>
          <a:chOff x="0" y="0"/>
          <a:chExt cx="0" cy="0"/>
        </a:xfrm>
      </p:grpSpPr>
      <p:sp>
        <p:nvSpPr>
          <p:cNvPr id="442" name="Google Shape;442;p51"/>
          <p:cNvSpPr txBox="1">
            <a:spLocks noGrp="1"/>
          </p:cNvSpPr>
          <p:nvPr>
            <p:ph type="title"/>
          </p:nvPr>
        </p:nvSpPr>
        <p:spPr>
          <a:xfrm>
            <a:off x="783772" y="150899"/>
            <a:ext cx="9752215" cy="1090071"/>
          </a:xfrm>
          <a:prstGeom prst="rect">
            <a:avLst/>
          </a:prstGeom>
          <a:solidFill>
            <a:srgbClr val="E7C2F6"/>
          </a:solid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000" dirty="0">
                <a:latin typeface="Franklin Gothic Medium" panose="020B0603020102020204" pitchFamily="34" charset="0"/>
              </a:rPr>
              <a:t>Flambées récurrentes d'anthrax Réponses</a:t>
            </a:r>
          </a:p>
        </p:txBody>
      </p:sp>
      <p:sp>
        <p:nvSpPr>
          <p:cNvPr id="443" name="Google Shape;443;p51"/>
          <p:cNvSpPr txBox="1">
            <a:spLocks noGrp="1"/>
          </p:cNvSpPr>
          <p:nvPr>
            <p:ph type="body" idx="1"/>
          </p:nvPr>
        </p:nvSpPr>
        <p:spPr>
          <a:xfrm>
            <a:off x="683499" y="1478850"/>
            <a:ext cx="9852487" cy="4828200"/>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400"/>
              <a:buChar char="•"/>
            </a:pPr>
            <a:r>
              <a:rPr lang="fr-FR" sz="2400" dirty="0"/>
              <a:t>Les spores restent viables dans le sol pendant une longue période.</a:t>
            </a:r>
            <a:endParaRPr lang="fr-FR" dirty="0"/>
          </a:p>
          <a:p>
            <a:pPr marL="228600" lvl="0" indent="-228600" algn="l" rtl="0">
              <a:lnSpc>
                <a:spcPct val="100000"/>
              </a:lnSpc>
              <a:spcBef>
                <a:spcPts val="1000"/>
              </a:spcBef>
              <a:spcAft>
                <a:spcPts val="0"/>
              </a:spcAft>
              <a:buClr>
                <a:schemeClr val="dk1"/>
              </a:buClr>
              <a:buSzPts val="2400"/>
              <a:buChar char="•"/>
            </a:pPr>
            <a:r>
              <a:rPr lang="fr-FR" sz="2400" dirty="0"/>
              <a:t>Les animaux ne sont pas vaccinés</a:t>
            </a:r>
            <a:endParaRPr lang="fr-FR" dirty="0"/>
          </a:p>
          <a:p>
            <a:pPr marL="228600" lvl="0" indent="-228600" algn="l" rtl="0">
              <a:lnSpc>
                <a:spcPct val="100000"/>
              </a:lnSpc>
              <a:spcBef>
                <a:spcPts val="1000"/>
              </a:spcBef>
              <a:spcAft>
                <a:spcPts val="0"/>
              </a:spcAft>
              <a:buClr>
                <a:schemeClr val="dk1"/>
              </a:buClr>
              <a:buSzPts val="2400"/>
              <a:buChar char="•"/>
            </a:pPr>
            <a:r>
              <a:rPr lang="fr-FR" sz="2400" dirty="0"/>
              <a:t>Le bétail fait l'objet d'un commerce illégal</a:t>
            </a:r>
            <a:endParaRPr lang="fr-FR" dirty="0"/>
          </a:p>
          <a:p>
            <a:pPr marL="228600" lvl="0" indent="-228600" algn="l" rtl="0">
              <a:lnSpc>
                <a:spcPct val="100000"/>
              </a:lnSpc>
              <a:spcBef>
                <a:spcPts val="1000"/>
              </a:spcBef>
              <a:spcAft>
                <a:spcPts val="0"/>
              </a:spcAft>
              <a:buClr>
                <a:schemeClr val="dk1"/>
              </a:buClr>
              <a:buSzPts val="2400"/>
              <a:buChar char="•"/>
            </a:pPr>
            <a:r>
              <a:rPr lang="fr-FR" sz="2400" dirty="0"/>
              <a:t>Les éleveurs vendent de la viande potentiellement contaminée</a:t>
            </a:r>
            <a:endParaRPr lang="fr-FR" dirty="0"/>
          </a:p>
          <a:p>
            <a:pPr marL="228600" lvl="0" indent="-228600" algn="l" rtl="0">
              <a:lnSpc>
                <a:spcPct val="100000"/>
              </a:lnSpc>
              <a:spcBef>
                <a:spcPts val="1000"/>
              </a:spcBef>
              <a:spcAft>
                <a:spcPts val="0"/>
              </a:spcAft>
              <a:buClr>
                <a:schemeClr val="dk1"/>
              </a:buClr>
              <a:buSzPts val="2400"/>
              <a:buChar char="•"/>
            </a:pPr>
            <a:r>
              <a:rPr lang="fr-FR" sz="2400" dirty="0"/>
              <a:t>Les membres de la communauté ne sont pas conscients des risques pour la santé</a:t>
            </a:r>
            <a:endParaRPr lang="fr-FR" dirty="0"/>
          </a:p>
          <a:p>
            <a:pPr marL="228600" lvl="0" indent="-228600" algn="l" rtl="0">
              <a:lnSpc>
                <a:spcPct val="100000"/>
              </a:lnSpc>
              <a:spcBef>
                <a:spcPts val="1000"/>
              </a:spcBef>
              <a:spcAft>
                <a:spcPts val="0"/>
              </a:spcAft>
              <a:buClr>
                <a:schemeClr val="dk1"/>
              </a:buClr>
              <a:buSzPts val="2400"/>
              <a:buChar char="•"/>
            </a:pPr>
            <a:r>
              <a:rPr lang="fr-FR" sz="2400" dirty="0"/>
              <a:t>Les humains mangent des animaux morts de cause inconnue</a:t>
            </a:r>
            <a:endParaRPr lang="fr-FR" dirty="0"/>
          </a:p>
          <a:p>
            <a:pPr marL="228600" lvl="0" indent="-228600" algn="l" rtl="0">
              <a:lnSpc>
                <a:spcPct val="100000"/>
              </a:lnSpc>
              <a:spcBef>
                <a:spcPts val="1000"/>
              </a:spcBef>
              <a:spcAft>
                <a:spcPts val="0"/>
              </a:spcAft>
              <a:buClr>
                <a:schemeClr val="dk1"/>
              </a:buClr>
              <a:buSzPts val="2400"/>
              <a:buChar char="•"/>
            </a:pPr>
            <a:r>
              <a:rPr lang="fr-FR" sz="2400" dirty="0"/>
              <a:t>Les cas humains sont mal diagnostiqués ou non confirmés</a:t>
            </a:r>
            <a:endParaRPr lang="fr-FR" dirty="0"/>
          </a:p>
          <a:p>
            <a:pPr marL="228600" lvl="0" indent="-228600" algn="l" rtl="0">
              <a:lnSpc>
                <a:spcPct val="100000"/>
              </a:lnSpc>
              <a:spcBef>
                <a:spcPts val="1000"/>
              </a:spcBef>
              <a:spcAft>
                <a:spcPts val="0"/>
              </a:spcAft>
              <a:buClr>
                <a:schemeClr val="dk1"/>
              </a:buClr>
              <a:buSzPts val="2400"/>
              <a:buChar char="•"/>
            </a:pPr>
            <a:r>
              <a:rPr lang="fr-FR" sz="2400" dirty="0"/>
              <a:t>Les flambées ne sont pas reconnues</a:t>
            </a:r>
            <a:endParaRPr lang="fr-FR" dirty="0"/>
          </a:p>
          <a:p>
            <a:pPr marL="228600" lvl="0" indent="-228600" algn="l" rtl="0">
              <a:lnSpc>
                <a:spcPct val="100000"/>
              </a:lnSpc>
              <a:spcBef>
                <a:spcPts val="1000"/>
              </a:spcBef>
              <a:spcAft>
                <a:spcPts val="0"/>
              </a:spcAft>
              <a:buClr>
                <a:schemeClr val="dk1"/>
              </a:buClr>
              <a:buSzPts val="2400"/>
              <a:buChar char="•"/>
            </a:pPr>
            <a:r>
              <a:rPr lang="fr-FR" sz="2400" dirty="0"/>
              <a:t>Les ministères de la santé et de l'agriculture ne communiquent pas bien entre eux</a:t>
            </a:r>
            <a:endParaRPr lang="fr-F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48"/>
        <p:cNvGrpSpPr/>
        <p:nvPr/>
      </p:nvGrpSpPr>
      <p:grpSpPr>
        <a:xfrm>
          <a:off x="0" y="0"/>
          <a:ext cx="0" cy="0"/>
          <a:chOff x="0" y="0"/>
          <a:chExt cx="0" cy="0"/>
        </a:xfrm>
      </p:grpSpPr>
      <p:sp>
        <p:nvSpPr>
          <p:cNvPr id="449" name="Google Shape;449;p52"/>
          <p:cNvSpPr txBox="1">
            <a:spLocks noGrp="1"/>
          </p:cNvSpPr>
          <p:nvPr>
            <p:ph type="body" idx="1"/>
          </p:nvPr>
        </p:nvSpPr>
        <p:spPr>
          <a:xfrm>
            <a:off x="838199" y="1400662"/>
            <a:ext cx="8461075" cy="5100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2800"/>
              <a:buNone/>
            </a:pPr>
            <a:r>
              <a:rPr lang="fr-FR" dirty="0"/>
              <a:t>Les catégories proposées de causes principales pour les flambées récurrentes d'anthrax:</a:t>
            </a:r>
          </a:p>
          <a:p>
            <a:pPr marL="228600" lvl="0" indent="-228600" algn="l" rtl="0">
              <a:lnSpc>
                <a:spcPct val="100000"/>
              </a:lnSpc>
              <a:spcBef>
                <a:spcPts val="1000"/>
              </a:spcBef>
              <a:spcAft>
                <a:spcPts val="0"/>
              </a:spcAft>
              <a:buClr>
                <a:schemeClr val="dk1"/>
              </a:buClr>
              <a:buSzPts val="2800"/>
              <a:buChar char="•"/>
            </a:pPr>
            <a:r>
              <a:rPr lang="fr-FR" dirty="0"/>
              <a:t>Environnement/animal</a:t>
            </a:r>
          </a:p>
          <a:p>
            <a:pPr marL="228600" lvl="0" indent="-228600" algn="l" rtl="0">
              <a:lnSpc>
                <a:spcPct val="100000"/>
              </a:lnSpc>
              <a:spcBef>
                <a:spcPts val="1000"/>
              </a:spcBef>
              <a:spcAft>
                <a:spcPts val="0"/>
              </a:spcAft>
              <a:buClr>
                <a:schemeClr val="dk1"/>
              </a:buClr>
              <a:buSzPts val="2800"/>
              <a:buChar char="•"/>
            </a:pPr>
            <a:r>
              <a:rPr lang="fr-FR" dirty="0"/>
              <a:t>Comportement de la communauté</a:t>
            </a:r>
          </a:p>
          <a:p>
            <a:pPr marL="228600" lvl="0" indent="-228600" algn="l" rtl="0">
              <a:lnSpc>
                <a:spcPct val="100000"/>
              </a:lnSpc>
              <a:spcBef>
                <a:spcPts val="1000"/>
              </a:spcBef>
              <a:spcAft>
                <a:spcPts val="0"/>
              </a:spcAft>
              <a:buClr>
                <a:schemeClr val="dk1"/>
              </a:buClr>
              <a:buSzPts val="2800"/>
              <a:buChar char="•"/>
            </a:pPr>
            <a:r>
              <a:rPr lang="fr-FR" dirty="0"/>
              <a:t>Système de santé</a:t>
            </a:r>
          </a:p>
          <a:p>
            <a:pPr marL="228600" lvl="0" indent="-228600" algn="l" rtl="0">
              <a:lnSpc>
                <a:spcPct val="100000"/>
              </a:lnSpc>
              <a:spcBef>
                <a:spcPts val="1000"/>
              </a:spcBef>
              <a:spcAft>
                <a:spcPts val="0"/>
              </a:spcAft>
              <a:buClr>
                <a:schemeClr val="dk1"/>
              </a:buClr>
              <a:buSzPts val="2800"/>
              <a:buChar char="•"/>
            </a:pPr>
            <a:r>
              <a:rPr lang="fr-FR" dirty="0"/>
              <a:t>Surveillance et réaction</a:t>
            </a:r>
          </a:p>
          <a:p>
            <a:pPr marL="228600" lvl="0" indent="-50800" algn="l" rtl="0">
              <a:lnSpc>
                <a:spcPct val="90000"/>
              </a:lnSpc>
              <a:spcBef>
                <a:spcPts val="1000"/>
              </a:spcBef>
              <a:spcAft>
                <a:spcPts val="0"/>
              </a:spcAft>
              <a:buClr>
                <a:schemeClr val="dk1"/>
              </a:buClr>
              <a:buSzPts val="2800"/>
              <a:buNone/>
            </a:pPr>
            <a:endParaRPr lang="fr-FR" dirty="0"/>
          </a:p>
          <a:p>
            <a:pPr marL="228600" lvl="0" indent="-50800" algn="l" rtl="0">
              <a:lnSpc>
                <a:spcPct val="90000"/>
              </a:lnSpc>
              <a:spcBef>
                <a:spcPts val="1000"/>
              </a:spcBef>
              <a:spcAft>
                <a:spcPts val="0"/>
              </a:spcAft>
              <a:buClr>
                <a:schemeClr val="dk1"/>
              </a:buClr>
              <a:buSzPts val="2800"/>
              <a:buNone/>
            </a:pPr>
            <a:endParaRPr lang="fr-FR" dirty="0"/>
          </a:p>
          <a:p>
            <a:pPr marL="0" lvl="0" indent="0" algn="l" rtl="0">
              <a:lnSpc>
                <a:spcPct val="90000"/>
              </a:lnSpc>
              <a:spcBef>
                <a:spcPts val="1000"/>
              </a:spcBef>
              <a:spcAft>
                <a:spcPts val="0"/>
              </a:spcAft>
              <a:buClr>
                <a:schemeClr val="dk1"/>
              </a:buClr>
              <a:buSzPts val="2800"/>
              <a:buNone/>
            </a:pPr>
            <a:r>
              <a:rPr lang="fr-FR" dirty="0"/>
              <a:t>Note : Différentes catégories sont  nécessaires pour des problèmes de santé publique différents</a:t>
            </a:r>
          </a:p>
        </p:txBody>
      </p:sp>
      <p:pic>
        <p:nvPicPr>
          <p:cNvPr id="450" name="Google Shape;450;p52" descr="Hospital with solid fill"/>
          <p:cNvPicPr preferRelativeResize="0"/>
          <p:nvPr/>
        </p:nvPicPr>
        <p:blipFill rotWithShape="1">
          <a:blip r:embed="rId3">
            <a:alphaModFix/>
          </a:blip>
          <a:srcRect/>
          <a:stretch/>
        </p:blipFill>
        <p:spPr>
          <a:xfrm>
            <a:off x="8537995" y="3462888"/>
            <a:ext cx="1778000" cy="1778000"/>
          </a:xfrm>
          <a:prstGeom prst="rect">
            <a:avLst/>
          </a:prstGeom>
          <a:noFill/>
          <a:ln>
            <a:noFill/>
          </a:ln>
        </p:spPr>
      </p:pic>
      <p:pic>
        <p:nvPicPr>
          <p:cNvPr id="451" name="Google Shape;451;p52" descr="Forest scene with solid fill"/>
          <p:cNvPicPr preferRelativeResize="0"/>
          <p:nvPr/>
        </p:nvPicPr>
        <p:blipFill rotWithShape="1">
          <a:blip r:embed="rId4">
            <a:alphaModFix/>
          </a:blip>
          <a:srcRect/>
          <a:stretch/>
        </p:blipFill>
        <p:spPr>
          <a:xfrm>
            <a:off x="7348698" y="2228963"/>
            <a:ext cx="1524000" cy="1524000"/>
          </a:xfrm>
          <a:prstGeom prst="rect">
            <a:avLst/>
          </a:prstGeom>
          <a:noFill/>
          <a:ln>
            <a:noFill/>
          </a:ln>
        </p:spPr>
      </p:pic>
      <p:pic>
        <p:nvPicPr>
          <p:cNvPr id="452" name="Google Shape;452;p52" descr="Group with solid fill"/>
          <p:cNvPicPr preferRelativeResize="0"/>
          <p:nvPr/>
        </p:nvPicPr>
        <p:blipFill rotWithShape="1">
          <a:blip r:embed="rId5">
            <a:alphaModFix/>
          </a:blip>
          <a:srcRect/>
          <a:stretch/>
        </p:blipFill>
        <p:spPr>
          <a:xfrm>
            <a:off x="9752692" y="2108811"/>
            <a:ext cx="1752600" cy="1752600"/>
          </a:xfrm>
          <a:prstGeom prst="rect">
            <a:avLst/>
          </a:prstGeom>
          <a:noFill/>
          <a:ln>
            <a:noFill/>
          </a:ln>
        </p:spPr>
      </p:pic>
      <p:sp>
        <p:nvSpPr>
          <p:cNvPr id="453" name="Google Shape;453;p52"/>
          <p:cNvSpPr txBox="1"/>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Groupe des causes possibles</a:t>
            </a:r>
            <a:endParaRPr lang="fr-FR" dirty="0">
              <a:latin typeface="Franklin Gothic Medium" panose="020B0603020102020204"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58"/>
        <p:cNvGrpSpPr/>
        <p:nvPr/>
      </p:nvGrpSpPr>
      <p:grpSpPr>
        <a:xfrm>
          <a:off x="0" y="0"/>
          <a:ext cx="0" cy="0"/>
          <a:chOff x="0" y="0"/>
          <a:chExt cx="0" cy="0"/>
        </a:xfrm>
      </p:grpSpPr>
      <p:pic>
        <p:nvPicPr>
          <p:cNvPr id="459" name="Google Shape;459;p53" descr="Dead Fish Skeleton with solid fill"/>
          <p:cNvPicPr preferRelativeResize="0"/>
          <p:nvPr/>
        </p:nvPicPr>
        <p:blipFill rotWithShape="1">
          <a:blip r:embed="rId3">
            <a:alphaModFix/>
          </a:blip>
          <a:srcRect/>
          <a:stretch/>
        </p:blipFill>
        <p:spPr>
          <a:xfrm>
            <a:off x="7092114" y="1806978"/>
            <a:ext cx="4639309" cy="4639309"/>
          </a:xfrm>
          <a:prstGeom prst="rect">
            <a:avLst/>
          </a:prstGeom>
          <a:noFill/>
          <a:ln>
            <a:noFill/>
          </a:ln>
        </p:spPr>
      </p:pic>
      <p:grpSp>
        <p:nvGrpSpPr>
          <p:cNvPr id="460" name="Google Shape;460;p53"/>
          <p:cNvGrpSpPr/>
          <p:nvPr/>
        </p:nvGrpSpPr>
        <p:grpSpPr>
          <a:xfrm>
            <a:off x="933450" y="1478857"/>
            <a:ext cx="6000750" cy="5008071"/>
            <a:chOff x="154233" y="1200324"/>
            <a:chExt cx="8674270" cy="5008071"/>
          </a:xfrm>
        </p:grpSpPr>
        <p:cxnSp>
          <p:nvCxnSpPr>
            <p:cNvPr id="461" name="Google Shape;461;p53"/>
            <p:cNvCxnSpPr/>
            <p:nvPr/>
          </p:nvCxnSpPr>
          <p:spPr>
            <a:xfrm>
              <a:off x="429848" y="3886200"/>
              <a:ext cx="6781800" cy="0"/>
            </a:xfrm>
            <a:prstGeom prst="straightConnector1">
              <a:avLst/>
            </a:prstGeom>
            <a:noFill/>
            <a:ln w="38100" cap="flat" cmpd="sng">
              <a:solidFill>
                <a:srgbClr val="000000"/>
              </a:solidFill>
              <a:prstDash val="solid"/>
              <a:round/>
              <a:headEnd type="none" w="sm" len="sm"/>
              <a:tailEnd type="triangle" w="med" len="med"/>
            </a:ln>
          </p:spPr>
        </p:cxnSp>
        <p:cxnSp>
          <p:nvCxnSpPr>
            <p:cNvPr id="462" name="Google Shape;462;p53"/>
            <p:cNvCxnSpPr/>
            <p:nvPr/>
          </p:nvCxnSpPr>
          <p:spPr>
            <a:xfrm>
              <a:off x="5969386" y="1931844"/>
              <a:ext cx="1021965" cy="1933786"/>
            </a:xfrm>
            <a:prstGeom prst="straightConnector1">
              <a:avLst/>
            </a:prstGeom>
            <a:noFill/>
            <a:ln w="38100" cap="flat" cmpd="sng">
              <a:solidFill>
                <a:srgbClr val="000000"/>
              </a:solidFill>
              <a:prstDash val="solid"/>
              <a:round/>
              <a:headEnd type="none" w="sm" len="sm"/>
              <a:tailEnd type="triangle" w="med" len="med"/>
            </a:ln>
          </p:spPr>
        </p:cxnSp>
        <p:cxnSp>
          <p:nvCxnSpPr>
            <p:cNvPr id="463" name="Google Shape;463;p53"/>
            <p:cNvCxnSpPr/>
            <p:nvPr/>
          </p:nvCxnSpPr>
          <p:spPr>
            <a:xfrm rot="10800000" flipH="1">
              <a:off x="5979875" y="3886200"/>
              <a:ext cx="725725" cy="1589527"/>
            </a:xfrm>
            <a:prstGeom prst="straightConnector1">
              <a:avLst/>
            </a:prstGeom>
            <a:noFill/>
            <a:ln w="38100" cap="flat" cmpd="sng">
              <a:solidFill>
                <a:srgbClr val="000000"/>
              </a:solidFill>
              <a:prstDash val="solid"/>
              <a:round/>
              <a:headEnd type="none" w="sm" len="sm"/>
              <a:tailEnd type="triangle" w="med" len="med"/>
            </a:ln>
          </p:spPr>
        </p:cxnSp>
        <p:cxnSp>
          <p:nvCxnSpPr>
            <p:cNvPr id="464" name="Google Shape;464;p53"/>
            <p:cNvCxnSpPr/>
            <p:nvPr/>
          </p:nvCxnSpPr>
          <p:spPr>
            <a:xfrm rot="10800000" flipH="1">
              <a:off x="2885511" y="3886202"/>
              <a:ext cx="772089" cy="1589525"/>
            </a:xfrm>
            <a:prstGeom prst="straightConnector1">
              <a:avLst/>
            </a:prstGeom>
            <a:noFill/>
            <a:ln w="38100" cap="flat" cmpd="sng">
              <a:solidFill>
                <a:srgbClr val="000000"/>
              </a:solidFill>
              <a:prstDash val="solid"/>
              <a:round/>
              <a:headEnd type="none" w="sm" len="sm"/>
              <a:tailEnd type="triangle" w="med" len="med"/>
            </a:ln>
          </p:spPr>
        </p:cxnSp>
        <p:sp>
          <p:nvSpPr>
            <p:cNvPr id="465" name="Google Shape;465;p53"/>
            <p:cNvSpPr/>
            <p:nvPr/>
          </p:nvSpPr>
          <p:spPr>
            <a:xfrm>
              <a:off x="7239001" y="3124200"/>
              <a:ext cx="1589502" cy="1447800"/>
            </a:xfrm>
            <a:prstGeom prst="rect">
              <a:avLst/>
            </a:prstGeom>
            <a:noFill/>
            <a:ln w="3810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2000" b="1" dirty="0">
                <a:solidFill>
                  <a:srgbClr val="000000"/>
                </a:solidFill>
                <a:latin typeface="Calibri"/>
                <a:ea typeface="Calibri"/>
                <a:cs typeface="Calibri"/>
                <a:sym typeface="Calibri"/>
              </a:endParaRPr>
            </a:p>
          </p:txBody>
        </p:sp>
        <p:sp>
          <p:nvSpPr>
            <p:cNvPr id="466" name="Google Shape;466;p53"/>
            <p:cNvSpPr/>
            <p:nvPr/>
          </p:nvSpPr>
          <p:spPr>
            <a:xfrm>
              <a:off x="4068122" y="5476875"/>
              <a:ext cx="2039112" cy="731520"/>
            </a:xfrm>
            <a:prstGeom prst="rect">
              <a:avLst/>
            </a:prstGeom>
            <a:noFill/>
            <a:ln w="3810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2400" b="1" dirty="0">
                <a:solidFill>
                  <a:srgbClr val="000000"/>
                </a:solidFill>
                <a:latin typeface="Calibri"/>
                <a:ea typeface="Calibri"/>
                <a:cs typeface="Calibri"/>
                <a:sym typeface="Calibri"/>
              </a:endParaRPr>
            </a:p>
          </p:txBody>
        </p:sp>
        <p:sp>
          <p:nvSpPr>
            <p:cNvPr id="467" name="Google Shape;467;p53"/>
            <p:cNvSpPr/>
            <p:nvPr/>
          </p:nvSpPr>
          <p:spPr>
            <a:xfrm>
              <a:off x="4028878" y="1200324"/>
              <a:ext cx="2039112" cy="731520"/>
            </a:xfrm>
            <a:prstGeom prst="rect">
              <a:avLst/>
            </a:prstGeom>
            <a:noFill/>
            <a:ln w="3810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2400" b="1" dirty="0">
                <a:solidFill>
                  <a:srgbClr val="000000"/>
                </a:solidFill>
                <a:latin typeface="Calibri"/>
                <a:ea typeface="Calibri"/>
                <a:cs typeface="Calibri"/>
                <a:sym typeface="Calibri"/>
              </a:endParaRPr>
            </a:p>
          </p:txBody>
        </p:sp>
        <p:sp>
          <p:nvSpPr>
            <p:cNvPr id="468" name="Google Shape;468;p53"/>
            <p:cNvSpPr/>
            <p:nvPr/>
          </p:nvSpPr>
          <p:spPr>
            <a:xfrm>
              <a:off x="1041075" y="5477130"/>
              <a:ext cx="2202496" cy="729567"/>
            </a:xfrm>
            <a:prstGeom prst="rect">
              <a:avLst/>
            </a:prstGeom>
            <a:noFill/>
            <a:ln w="3810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2400" b="1" dirty="0">
                <a:solidFill>
                  <a:srgbClr val="000000"/>
                </a:solidFill>
                <a:latin typeface="Calibri"/>
                <a:ea typeface="Calibri"/>
                <a:cs typeface="Calibri"/>
                <a:sym typeface="Calibri"/>
              </a:endParaRPr>
            </a:p>
          </p:txBody>
        </p:sp>
        <p:cxnSp>
          <p:nvCxnSpPr>
            <p:cNvPr id="469" name="Google Shape;469;p53"/>
            <p:cNvCxnSpPr/>
            <p:nvPr/>
          </p:nvCxnSpPr>
          <p:spPr>
            <a:xfrm>
              <a:off x="1876700" y="1984116"/>
              <a:ext cx="1008811" cy="1916046"/>
            </a:xfrm>
            <a:prstGeom prst="straightConnector1">
              <a:avLst/>
            </a:prstGeom>
            <a:noFill/>
            <a:ln w="38100" cap="flat" cmpd="sng">
              <a:solidFill>
                <a:srgbClr val="000000"/>
              </a:solidFill>
              <a:prstDash val="solid"/>
              <a:round/>
              <a:headEnd type="none" w="sm" len="sm"/>
              <a:tailEnd type="triangle" w="med" len="med"/>
            </a:ln>
          </p:spPr>
        </p:cxnSp>
        <p:sp>
          <p:nvSpPr>
            <p:cNvPr id="470" name="Google Shape;470;p53"/>
            <p:cNvSpPr/>
            <p:nvPr/>
          </p:nvSpPr>
          <p:spPr>
            <a:xfrm>
              <a:off x="154233" y="1242879"/>
              <a:ext cx="2035952" cy="731520"/>
            </a:xfrm>
            <a:prstGeom prst="rect">
              <a:avLst/>
            </a:prstGeom>
            <a:noFill/>
            <a:ln w="3810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2400" b="1" dirty="0">
                <a:solidFill>
                  <a:srgbClr val="000000"/>
                </a:solidFill>
                <a:latin typeface="Calibri"/>
                <a:ea typeface="Calibri"/>
                <a:cs typeface="Calibri"/>
                <a:sym typeface="Calibri"/>
              </a:endParaRPr>
            </a:p>
          </p:txBody>
        </p:sp>
      </p:grpSp>
      <p:sp>
        <p:nvSpPr>
          <p:cNvPr id="471" name="Google Shape;471;p53"/>
          <p:cNvSpPr txBox="1"/>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Diagramme de cause à effet </a:t>
            </a:r>
            <a:br>
              <a:rPr lang="fr-FR" sz="4400" dirty="0">
                <a:solidFill>
                  <a:schemeClr val="dk1"/>
                </a:solidFill>
                <a:latin typeface="Franklin Gothic Medium" panose="020B0603020102020204" pitchFamily="34" charset="0"/>
                <a:ea typeface="Libre Franklin Medium"/>
                <a:cs typeface="Libre Franklin Medium"/>
                <a:sym typeface="Libre Franklin Medium"/>
              </a:rPr>
            </a:br>
            <a:r>
              <a:rPr lang="fr-FR" sz="4400" dirty="0">
                <a:solidFill>
                  <a:schemeClr val="dk1"/>
                </a:solidFill>
                <a:latin typeface="Franklin Gothic Medium" panose="020B0603020102020204" pitchFamily="34" charset="0"/>
                <a:ea typeface="Libre Franklin Medium"/>
                <a:cs typeface="Libre Franklin Medium"/>
                <a:sym typeface="Libre Franklin Medium"/>
              </a:rPr>
              <a:t>(« en arêtes de poisson ») (1/2)</a:t>
            </a:r>
            <a:endParaRPr lang="fr-FR" dirty="0">
              <a:latin typeface="Franklin Gothic Medium" panose="020B0603020102020204"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76"/>
        <p:cNvGrpSpPr/>
        <p:nvPr/>
      </p:nvGrpSpPr>
      <p:grpSpPr>
        <a:xfrm>
          <a:off x="0" y="0"/>
          <a:ext cx="0" cy="0"/>
          <a:chOff x="0" y="0"/>
          <a:chExt cx="0" cy="0"/>
        </a:xfrm>
      </p:grpSpPr>
      <p:sp>
        <p:nvSpPr>
          <p:cNvPr id="477" name="Google Shape;477;p54"/>
          <p:cNvSpPr/>
          <p:nvPr/>
        </p:nvSpPr>
        <p:spPr>
          <a:xfrm>
            <a:off x="5503006" y="4736068"/>
            <a:ext cx="2448163"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fr-FR" sz="1800" b="1" dirty="0">
                <a:solidFill>
                  <a:schemeClr val="dk1"/>
                </a:solidFill>
                <a:sym typeface="Arial"/>
              </a:rPr>
              <a:t>Cause 7</a:t>
            </a:r>
            <a:endParaRPr lang="fr-FR" dirty="0"/>
          </a:p>
        </p:txBody>
      </p:sp>
      <p:sp>
        <p:nvSpPr>
          <p:cNvPr id="478" name="Google Shape;478;p54"/>
          <p:cNvSpPr/>
          <p:nvPr/>
        </p:nvSpPr>
        <p:spPr>
          <a:xfrm>
            <a:off x="2362200" y="4736068"/>
            <a:ext cx="2548126"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fr-FR" sz="1800" b="1" dirty="0">
                <a:solidFill>
                  <a:schemeClr val="dk1"/>
                </a:solidFill>
                <a:sym typeface="Arial"/>
              </a:rPr>
              <a:t>Cause 6</a:t>
            </a:r>
            <a:endParaRPr lang="fr-FR" dirty="0"/>
          </a:p>
        </p:txBody>
      </p:sp>
      <p:sp>
        <p:nvSpPr>
          <p:cNvPr id="479" name="Google Shape;479;p54"/>
          <p:cNvSpPr txBox="1"/>
          <p:nvPr/>
        </p:nvSpPr>
        <p:spPr>
          <a:xfrm>
            <a:off x="8873299" y="3808339"/>
            <a:ext cx="1589502" cy="83099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dirty="0">
                <a:solidFill>
                  <a:srgbClr val="00953A"/>
                </a:solidFill>
                <a:sym typeface="Arial"/>
              </a:rPr>
              <a:t>Problème analysé</a:t>
            </a:r>
            <a:endParaRPr lang="fr-FR" dirty="0"/>
          </a:p>
        </p:txBody>
      </p:sp>
      <p:sp>
        <p:nvSpPr>
          <p:cNvPr id="480" name="Google Shape;480;p54"/>
          <p:cNvSpPr/>
          <p:nvPr/>
        </p:nvSpPr>
        <p:spPr>
          <a:xfrm>
            <a:off x="5500390" y="1661150"/>
            <a:ext cx="2156804" cy="4616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fr-FR" sz="2400" b="1" dirty="0">
                <a:solidFill>
                  <a:srgbClr val="00953A"/>
                </a:solidFill>
                <a:sym typeface="Arial"/>
              </a:rPr>
              <a:t>Catégorie B</a:t>
            </a:r>
            <a:endParaRPr lang="fr-FR" dirty="0"/>
          </a:p>
        </p:txBody>
      </p:sp>
      <p:sp>
        <p:nvSpPr>
          <p:cNvPr id="481" name="Google Shape;481;p54"/>
          <p:cNvSpPr/>
          <p:nvPr/>
        </p:nvSpPr>
        <p:spPr>
          <a:xfrm>
            <a:off x="1670304" y="1689407"/>
            <a:ext cx="2139696" cy="461665"/>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2400" b="1" dirty="0">
                <a:solidFill>
                  <a:srgbClr val="00953A"/>
                </a:solidFill>
                <a:sym typeface="Arial"/>
              </a:rPr>
              <a:t>Catégorie A</a:t>
            </a:r>
            <a:endParaRPr lang="fr-FR" dirty="0"/>
          </a:p>
        </p:txBody>
      </p:sp>
      <p:sp>
        <p:nvSpPr>
          <p:cNvPr id="482" name="Google Shape;482;p54"/>
          <p:cNvSpPr/>
          <p:nvPr/>
        </p:nvSpPr>
        <p:spPr>
          <a:xfrm>
            <a:off x="2645707" y="5926127"/>
            <a:ext cx="2202496" cy="461665"/>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2400" b="1" dirty="0">
                <a:solidFill>
                  <a:srgbClr val="00953A"/>
                </a:solidFill>
                <a:sym typeface="Arial"/>
              </a:rPr>
              <a:t>Catégorie C</a:t>
            </a:r>
            <a:endParaRPr lang="fr-FR" dirty="0"/>
          </a:p>
        </p:txBody>
      </p:sp>
      <p:sp>
        <p:nvSpPr>
          <p:cNvPr id="483" name="Google Shape;483;p54"/>
          <p:cNvSpPr/>
          <p:nvPr/>
        </p:nvSpPr>
        <p:spPr>
          <a:xfrm>
            <a:off x="5562600" y="5927666"/>
            <a:ext cx="2147602" cy="4616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fr-FR" sz="2400" b="1" dirty="0">
                <a:solidFill>
                  <a:srgbClr val="00953A"/>
                </a:solidFill>
                <a:sym typeface="Arial"/>
              </a:rPr>
              <a:t>Catégorie D</a:t>
            </a:r>
            <a:endParaRPr lang="fr-FR" dirty="0"/>
          </a:p>
        </p:txBody>
      </p:sp>
      <p:sp>
        <p:nvSpPr>
          <p:cNvPr id="484" name="Google Shape;484;p54"/>
          <p:cNvSpPr/>
          <p:nvPr/>
        </p:nvSpPr>
        <p:spPr>
          <a:xfrm>
            <a:off x="1371600" y="3440668"/>
            <a:ext cx="2485797"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fr-FR" sz="1800" b="1" dirty="0">
                <a:solidFill>
                  <a:schemeClr val="dk1"/>
                </a:solidFill>
                <a:sym typeface="Arial"/>
              </a:rPr>
              <a:t>Cause 2</a:t>
            </a:r>
            <a:endParaRPr lang="fr-FR" dirty="0"/>
          </a:p>
        </p:txBody>
      </p:sp>
      <p:sp>
        <p:nvSpPr>
          <p:cNvPr id="485" name="Google Shape;485;p54"/>
          <p:cNvSpPr/>
          <p:nvPr/>
        </p:nvSpPr>
        <p:spPr>
          <a:xfrm>
            <a:off x="5331324" y="3059668"/>
            <a:ext cx="2546520"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fr-FR" sz="1800" b="1" dirty="0">
                <a:solidFill>
                  <a:schemeClr val="dk1"/>
                </a:solidFill>
                <a:sym typeface="Arial"/>
              </a:rPr>
              <a:t>Cause 4 </a:t>
            </a:r>
            <a:endParaRPr lang="fr-FR" dirty="0"/>
          </a:p>
        </p:txBody>
      </p:sp>
      <p:cxnSp>
        <p:nvCxnSpPr>
          <p:cNvPr id="486" name="Google Shape;486;p54"/>
          <p:cNvCxnSpPr/>
          <p:nvPr/>
        </p:nvCxnSpPr>
        <p:spPr>
          <a:xfrm>
            <a:off x="2590656" y="5058423"/>
            <a:ext cx="2197375" cy="0"/>
          </a:xfrm>
          <a:prstGeom prst="straightConnector1">
            <a:avLst/>
          </a:prstGeom>
          <a:noFill/>
          <a:ln w="38100" cap="flat" cmpd="sng">
            <a:solidFill>
              <a:schemeClr val="dk1"/>
            </a:solidFill>
            <a:prstDash val="solid"/>
            <a:miter lim="800000"/>
            <a:headEnd type="none" w="sm" len="sm"/>
            <a:tailEnd type="triangle" w="med" len="med"/>
          </a:ln>
        </p:spPr>
      </p:cxnSp>
      <p:cxnSp>
        <p:nvCxnSpPr>
          <p:cNvPr id="487" name="Google Shape;487;p54"/>
          <p:cNvCxnSpPr/>
          <p:nvPr/>
        </p:nvCxnSpPr>
        <p:spPr>
          <a:xfrm>
            <a:off x="5687764" y="5065931"/>
            <a:ext cx="2197375" cy="0"/>
          </a:xfrm>
          <a:prstGeom prst="straightConnector1">
            <a:avLst/>
          </a:prstGeom>
          <a:noFill/>
          <a:ln w="38100" cap="flat" cmpd="sng">
            <a:solidFill>
              <a:schemeClr val="dk1"/>
            </a:solidFill>
            <a:prstDash val="solid"/>
            <a:miter lim="800000"/>
            <a:headEnd type="none" w="sm" len="sm"/>
            <a:tailEnd type="triangle" w="med" len="med"/>
          </a:ln>
        </p:spPr>
      </p:cxnSp>
      <p:grpSp>
        <p:nvGrpSpPr>
          <p:cNvPr id="488" name="Google Shape;488;p54"/>
          <p:cNvGrpSpPr/>
          <p:nvPr/>
        </p:nvGrpSpPr>
        <p:grpSpPr>
          <a:xfrm>
            <a:off x="1675753" y="1524000"/>
            <a:ext cx="8757382" cy="5008071"/>
            <a:chOff x="71121" y="1200324"/>
            <a:chExt cx="8757382" cy="5008071"/>
          </a:xfrm>
        </p:grpSpPr>
        <p:cxnSp>
          <p:nvCxnSpPr>
            <p:cNvPr id="489" name="Google Shape;489;p54"/>
            <p:cNvCxnSpPr/>
            <p:nvPr/>
          </p:nvCxnSpPr>
          <p:spPr>
            <a:xfrm>
              <a:off x="429848" y="3886200"/>
              <a:ext cx="6781800" cy="0"/>
            </a:xfrm>
            <a:prstGeom prst="straightConnector1">
              <a:avLst/>
            </a:prstGeom>
            <a:noFill/>
            <a:ln w="38100" cap="flat" cmpd="sng">
              <a:solidFill>
                <a:srgbClr val="000000"/>
              </a:solidFill>
              <a:prstDash val="solid"/>
              <a:round/>
              <a:headEnd type="none" w="sm" len="sm"/>
              <a:tailEnd type="triangle" w="med" len="med"/>
            </a:ln>
          </p:spPr>
        </p:cxnSp>
        <p:cxnSp>
          <p:nvCxnSpPr>
            <p:cNvPr id="490" name="Google Shape;490;p54"/>
            <p:cNvCxnSpPr/>
            <p:nvPr/>
          </p:nvCxnSpPr>
          <p:spPr>
            <a:xfrm>
              <a:off x="5969386" y="1931844"/>
              <a:ext cx="1021965" cy="1933786"/>
            </a:xfrm>
            <a:prstGeom prst="straightConnector1">
              <a:avLst/>
            </a:prstGeom>
            <a:noFill/>
            <a:ln w="38100" cap="flat" cmpd="sng">
              <a:solidFill>
                <a:srgbClr val="000000"/>
              </a:solidFill>
              <a:prstDash val="solid"/>
              <a:round/>
              <a:headEnd type="none" w="sm" len="sm"/>
              <a:tailEnd type="triangle" w="med" len="med"/>
            </a:ln>
          </p:spPr>
        </p:cxnSp>
        <p:cxnSp>
          <p:nvCxnSpPr>
            <p:cNvPr id="491" name="Google Shape;491;p54"/>
            <p:cNvCxnSpPr/>
            <p:nvPr/>
          </p:nvCxnSpPr>
          <p:spPr>
            <a:xfrm rot="10800000" flipH="1">
              <a:off x="5979875" y="3886200"/>
              <a:ext cx="725725" cy="1589527"/>
            </a:xfrm>
            <a:prstGeom prst="straightConnector1">
              <a:avLst/>
            </a:prstGeom>
            <a:noFill/>
            <a:ln w="38100" cap="flat" cmpd="sng">
              <a:solidFill>
                <a:srgbClr val="000000"/>
              </a:solidFill>
              <a:prstDash val="solid"/>
              <a:round/>
              <a:headEnd type="none" w="sm" len="sm"/>
              <a:tailEnd type="triangle" w="med" len="med"/>
            </a:ln>
          </p:spPr>
        </p:cxnSp>
        <p:cxnSp>
          <p:nvCxnSpPr>
            <p:cNvPr id="492" name="Google Shape;492;p54"/>
            <p:cNvCxnSpPr/>
            <p:nvPr/>
          </p:nvCxnSpPr>
          <p:spPr>
            <a:xfrm rot="10800000" flipH="1">
              <a:off x="2885511" y="3886202"/>
              <a:ext cx="772089" cy="1589525"/>
            </a:xfrm>
            <a:prstGeom prst="straightConnector1">
              <a:avLst/>
            </a:prstGeom>
            <a:noFill/>
            <a:ln w="38100" cap="flat" cmpd="sng">
              <a:solidFill>
                <a:srgbClr val="000000"/>
              </a:solidFill>
              <a:prstDash val="solid"/>
              <a:round/>
              <a:headEnd type="none" w="sm" len="sm"/>
              <a:tailEnd type="triangle" w="med" len="med"/>
            </a:ln>
          </p:spPr>
        </p:cxnSp>
        <p:sp>
          <p:nvSpPr>
            <p:cNvPr id="493" name="Google Shape;493;p54"/>
            <p:cNvSpPr/>
            <p:nvPr/>
          </p:nvSpPr>
          <p:spPr>
            <a:xfrm>
              <a:off x="7239001" y="3124200"/>
              <a:ext cx="1589502" cy="1447800"/>
            </a:xfrm>
            <a:prstGeom prst="rect">
              <a:avLst/>
            </a:prstGeom>
            <a:noFill/>
            <a:ln w="3810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000" b="1">
                <a:solidFill>
                  <a:srgbClr val="000000"/>
                </a:solidFill>
                <a:latin typeface="Arial"/>
                <a:ea typeface="Arial"/>
                <a:cs typeface="Arial"/>
                <a:sym typeface="Arial"/>
              </a:endParaRPr>
            </a:p>
          </p:txBody>
        </p:sp>
        <p:sp>
          <p:nvSpPr>
            <p:cNvPr id="494" name="Google Shape;494;p54"/>
            <p:cNvSpPr/>
            <p:nvPr/>
          </p:nvSpPr>
          <p:spPr>
            <a:xfrm>
              <a:off x="3959632" y="5476875"/>
              <a:ext cx="2147602" cy="731520"/>
            </a:xfrm>
            <a:prstGeom prst="rect">
              <a:avLst/>
            </a:prstGeom>
            <a:noFill/>
            <a:ln w="3810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400" b="1">
                <a:solidFill>
                  <a:srgbClr val="000000"/>
                </a:solidFill>
                <a:latin typeface="Arial"/>
                <a:ea typeface="Arial"/>
                <a:cs typeface="Arial"/>
                <a:sym typeface="Arial"/>
              </a:endParaRPr>
            </a:p>
          </p:txBody>
        </p:sp>
        <p:sp>
          <p:nvSpPr>
            <p:cNvPr id="495" name="Google Shape;495;p54"/>
            <p:cNvSpPr/>
            <p:nvPr/>
          </p:nvSpPr>
          <p:spPr>
            <a:xfrm>
              <a:off x="3857543" y="1200324"/>
              <a:ext cx="2210447" cy="731520"/>
            </a:xfrm>
            <a:prstGeom prst="rect">
              <a:avLst/>
            </a:prstGeom>
            <a:noFill/>
            <a:ln w="3810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400" b="1">
                <a:solidFill>
                  <a:srgbClr val="000000"/>
                </a:solidFill>
                <a:latin typeface="Arial"/>
                <a:ea typeface="Arial"/>
                <a:cs typeface="Arial"/>
                <a:sym typeface="Arial"/>
              </a:endParaRPr>
            </a:p>
          </p:txBody>
        </p:sp>
        <p:sp>
          <p:nvSpPr>
            <p:cNvPr id="496" name="Google Shape;496;p54"/>
            <p:cNvSpPr/>
            <p:nvPr/>
          </p:nvSpPr>
          <p:spPr>
            <a:xfrm>
              <a:off x="1041075" y="5477130"/>
              <a:ext cx="2202496" cy="729567"/>
            </a:xfrm>
            <a:prstGeom prst="rect">
              <a:avLst/>
            </a:prstGeom>
            <a:noFill/>
            <a:ln w="3810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400" b="1">
                <a:solidFill>
                  <a:srgbClr val="000000"/>
                </a:solidFill>
                <a:latin typeface="Arial"/>
                <a:ea typeface="Arial"/>
                <a:cs typeface="Arial"/>
                <a:sym typeface="Arial"/>
              </a:endParaRPr>
            </a:p>
          </p:txBody>
        </p:sp>
        <p:cxnSp>
          <p:nvCxnSpPr>
            <p:cNvPr id="497" name="Google Shape;497;p54"/>
            <p:cNvCxnSpPr/>
            <p:nvPr/>
          </p:nvCxnSpPr>
          <p:spPr>
            <a:xfrm>
              <a:off x="1876700" y="1984116"/>
              <a:ext cx="1008811" cy="1916046"/>
            </a:xfrm>
            <a:prstGeom prst="straightConnector1">
              <a:avLst/>
            </a:prstGeom>
            <a:noFill/>
            <a:ln w="38100" cap="flat" cmpd="sng">
              <a:solidFill>
                <a:srgbClr val="000000"/>
              </a:solidFill>
              <a:prstDash val="solid"/>
              <a:round/>
              <a:headEnd type="none" w="sm" len="sm"/>
              <a:tailEnd type="triangle" w="med" len="med"/>
            </a:ln>
          </p:spPr>
        </p:cxnSp>
        <p:sp>
          <p:nvSpPr>
            <p:cNvPr id="498" name="Google Shape;498;p54"/>
            <p:cNvSpPr/>
            <p:nvPr/>
          </p:nvSpPr>
          <p:spPr>
            <a:xfrm>
              <a:off x="71121" y="1242879"/>
              <a:ext cx="2119064" cy="731520"/>
            </a:xfrm>
            <a:prstGeom prst="rect">
              <a:avLst/>
            </a:prstGeom>
            <a:noFill/>
            <a:ln w="3810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400" b="1">
                <a:solidFill>
                  <a:srgbClr val="000000"/>
                </a:solidFill>
                <a:latin typeface="Arial"/>
                <a:ea typeface="Arial"/>
                <a:cs typeface="Arial"/>
                <a:sym typeface="Arial"/>
              </a:endParaRPr>
            </a:p>
          </p:txBody>
        </p:sp>
      </p:grpSp>
      <p:pic>
        <p:nvPicPr>
          <p:cNvPr id="499" name="Google Shape;499;p54" descr="Dead Fish Skeleton with solid fill"/>
          <p:cNvPicPr preferRelativeResize="0"/>
          <p:nvPr/>
        </p:nvPicPr>
        <p:blipFill rotWithShape="1">
          <a:blip r:embed="rId3">
            <a:alphaModFix/>
          </a:blip>
          <a:srcRect/>
          <a:stretch/>
        </p:blipFill>
        <p:spPr>
          <a:xfrm>
            <a:off x="8491735" y="703616"/>
            <a:ext cx="2305614" cy="2570408"/>
          </a:xfrm>
          <a:prstGeom prst="rect">
            <a:avLst/>
          </a:prstGeom>
          <a:noFill/>
          <a:ln>
            <a:noFill/>
          </a:ln>
        </p:spPr>
      </p:pic>
      <p:cxnSp>
        <p:nvCxnSpPr>
          <p:cNvPr id="500" name="Google Shape;500;p54"/>
          <p:cNvCxnSpPr/>
          <p:nvPr/>
        </p:nvCxnSpPr>
        <p:spPr>
          <a:xfrm>
            <a:off x="1329476" y="3773496"/>
            <a:ext cx="2861524" cy="0"/>
          </a:xfrm>
          <a:prstGeom prst="straightConnector1">
            <a:avLst/>
          </a:prstGeom>
          <a:noFill/>
          <a:ln w="38100" cap="flat" cmpd="sng">
            <a:solidFill>
              <a:schemeClr val="dk1"/>
            </a:solidFill>
            <a:prstDash val="solid"/>
            <a:miter lim="800000"/>
            <a:headEnd type="none" w="sm" len="sm"/>
            <a:tailEnd type="triangle" w="med" len="med"/>
          </a:ln>
        </p:spPr>
      </p:cxnSp>
      <p:cxnSp>
        <p:nvCxnSpPr>
          <p:cNvPr id="501" name="Google Shape;501;p54"/>
          <p:cNvCxnSpPr/>
          <p:nvPr/>
        </p:nvCxnSpPr>
        <p:spPr>
          <a:xfrm>
            <a:off x="5399724" y="3392496"/>
            <a:ext cx="2677476" cy="0"/>
          </a:xfrm>
          <a:prstGeom prst="straightConnector1">
            <a:avLst/>
          </a:prstGeom>
          <a:noFill/>
          <a:ln w="38100" cap="flat" cmpd="sng">
            <a:solidFill>
              <a:schemeClr val="dk1"/>
            </a:solidFill>
            <a:prstDash val="solid"/>
            <a:miter lim="800000"/>
            <a:headEnd type="none" w="sm" len="sm"/>
            <a:tailEnd type="triangle" w="med" len="med"/>
          </a:ln>
        </p:spPr>
      </p:cxnSp>
      <p:sp>
        <p:nvSpPr>
          <p:cNvPr id="502" name="Google Shape;502;p54"/>
          <p:cNvSpPr txBox="1"/>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Diagramme de cause à effet </a:t>
            </a:r>
            <a:br>
              <a:rPr lang="fr-FR" sz="4400" dirty="0">
                <a:solidFill>
                  <a:schemeClr val="dk1"/>
                </a:solidFill>
                <a:latin typeface="Franklin Gothic Medium" panose="020B0603020102020204" pitchFamily="34" charset="0"/>
                <a:ea typeface="Libre Franklin Medium"/>
                <a:cs typeface="Libre Franklin Medium"/>
                <a:sym typeface="Libre Franklin Medium"/>
              </a:rPr>
            </a:br>
            <a:r>
              <a:rPr lang="fr-FR" sz="4400" dirty="0">
                <a:solidFill>
                  <a:schemeClr val="dk1"/>
                </a:solidFill>
                <a:latin typeface="Franklin Gothic Medium" panose="020B0603020102020204" pitchFamily="34" charset="0"/>
                <a:ea typeface="Libre Franklin Medium"/>
                <a:cs typeface="Libre Franklin Medium"/>
                <a:sym typeface="Libre Franklin Medium"/>
              </a:rPr>
              <a:t>(« d’arêtes de poisson ») (2/2)</a:t>
            </a:r>
            <a:endParaRPr lang="fr-FR" dirty="0">
              <a:latin typeface="Franklin Gothic Medium" panose="020B0603020102020204" pitchFamily="34" charset="0"/>
            </a:endParaRPr>
          </a:p>
        </p:txBody>
      </p:sp>
      <p:sp>
        <p:nvSpPr>
          <p:cNvPr id="503" name="Google Shape;503;p54"/>
          <p:cNvSpPr/>
          <p:nvPr/>
        </p:nvSpPr>
        <p:spPr>
          <a:xfrm>
            <a:off x="956524" y="2743200"/>
            <a:ext cx="2485797"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fr-FR" sz="1800" b="1" dirty="0">
                <a:solidFill>
                  <a:schemeClr val="dk1"/>
                </a:solidFill>
                <a:sym typeface="Arial"/>
              </a:rPr>
              <a:t>Cause 1</a:t>
            </a:r>
            <a:endParaRPr lang="fr-FR" dirty="0"/>
          </a:p>
        </p:txBody>
      </p:sp>
      <p:cxnSp>
        <p:nvCxnSpPr>
          <p:cNvPr id="504" name="Google Shape;504;p54"/>
          <p:cNvCxnSpPr/>
          <p:nvPr/>
        </p:nvCxnSpPr>
        <p:spPr>
          <a:xfrm>
            <a:off x="914400" y="3076028"/>
            <a:ext cx="2861524" cy="0"/>
          </a:xfrm>
          <a:prstGeom prst="straightConnector1">
            <a:avLst/>
          </a:prstGeom>
          <a:noFill/>
          <a:ln w="38100" cap="flat" cmpd="sng">
            <a:solidFill>
              <a:schemeClr val="dk1"/>
            </a:solidFill>
            <a:prstDash val="solid"/>
            <a:miter lim="800000"/>
            <a:headEnd type="none" w="sm" len="sm"/>
            <a:tailEnd type="triangle" w="med" len="med"/>
          </a:ln>
        </p:spPr>
      </p:cxnSp>
      <p:sp>
        <p:nvSpPr>
          <p:cNvPr id="505" name="Google Shape;505;p54"/>
          <p:cNvSpPr/>
          <p:nvPr/>
        </p:nvSpPr>
        <p:spPr>
          <a:xfrm>
            <a:off x="4953000" y="2362200"/>
            <a:ext cx="2546520"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fr-FR" sz="1800" b="1" dirty="0">
                <a:solidFill>
                  <a:schemeClr val="dk1"/>
                </a:solidFill>
                <a:sym typeface="Arial"/>
              </a:rPr>
              <a:t>Cause 3 </a:t>
            </a:r>
            <a:endParaRPr lang="fr-FR" dirty="0"/>
          </a:p>
        </p:txBody>
      </p:sp>
      <p:cxnSp>
        <p:nvCxnSpPr>
          <p:cNvPr id="506" name="Google Shape;506;p54"/>
          <p:cNvCxnSpPr/>
          <p:nvPr/>
        </p:nvCxnSpPr>
        <p:spPr>
          <a:xfrm>
            <a:off x="5029200" y="2695028"/>
            <a:ext cx="2677476" cy="0"/>
          </a:xfrm>
          <a:prstGeom prst="straightConnector1">
            <a:avLst/>
          </a:prstGeom>
          <a:noFill/>
          <a:ln w="38100" cap="flat" cmpd="sng">
            <a:solidFill>
              <a:schemeClr val="dk1"/>
            </a:solidFill>
            <a:prstDash val="solid"/>
            <a:miter lim="800000"/>
            <a:headEnd type="none" w="sm" len="sm"/>
            <a:tailEnd type="triangle" w="med" len="med"/>
          </a:ln>
        </p:spPr>
      </p:cxnSp>
      <p:sp>
        <p:nvSpPr>
          <p:cNvPr id="507" name="Google Shape;507;p54"/>
          <p:cNvSpPr/>
          <p:nvPr/>
        </p:nvSpPr>
        <p:spPr>
          <a:xfrm>
            <a:off x="5638800" y="3669268"/>
            <a:ext cx="2546520"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fr-FR" sz="1800" b="1" dirty="0">
                <a:solidFill>
                  <a:schemeClr val="dk1"/>
                </a:solidFill>
                <a:sym typeface="Arial"/>
              </a:rPr>
              <a:t>Cause 5 </a:t>
            </a:r>
            <a:endParaRPr lang="fr-FR" dirty="0"/>
          </a:p>
        </p:txBody>
      </p:sp>
      <p:cxnSp>
        <p:nvCxnSpPr>
          <p:cNvPr id="508" name="Google Shape;508;p54"/>
          <p:cNvCxnSpPr/>
          <p:nvPr/>
        </p:nvCxnSpPr>
        <p:spPr>
          <a:xfrm>
            <a:off x="5707200" y="4002096"/>
            <a:ext cx="2677476" cy="0"/>
          </a:xfrm>
          <a:prstGeom prst="straightConnector1">
            <a:avLst/>
          </a:prstGeom>
          <a:noFill/>
          <a:ln w="38100" cap="flat" cmpd="sng">
            <a:solidFill>
              <a:schemeClr val="dk1"/>
            </a:solidFill>
            <a:prstDash val="solid"/>
            <a:miter lim="800000"/>
            <a:headEnd type="none" w="sm" len="sm"/>
            <a:tailEnd type="triangl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8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8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8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8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8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8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7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7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0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0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0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13"/>
        <p:cNvGrpSpPr/>
        <p:nvPr/>
      </p:nvGrpSpPr>
      <p:grpSpPr>
        <a:xfrm>
          <a:off x="0" y="0"/>
          <a:ext cx="0" cy="0"/>
          <a:chOff x="0" y="0"/>
          <a:chExt cx="0" cy="0"/>
        </a:xfrm>
      </p:grpSpPr>
      <p:sp>
        <p:nvSpPr>
          <p:cNvPr id="514" name="Google Shape;514;p55"/>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200" dirty="0">
                <a:latin typeface="Franklin Gothic Medium" panose="020B0603020102020204" pitchFamily="34" charset="0"/>
              </a:rPr>
              <a:t>Diagramme d’arêtes de poisson : Flambées récurrentes d'anthrax (1/2)</a:t>
            </a:r>
          </a:p>
        </p:txBody>
      </p:sp>
      <p:grpSp>
        <p:nvGrpSpPr>
          <p:cNvPr id="515" name="Google Shape;515;p55"/>
          <p:cNvGrpSpPr/>
          <p:nvPr/>
        </p:nvGrpSpPr>
        <p:grpSpPr>
          <a:xfrm>
            <a:off x="1234162" y="1523999"/>
            <a:ext cx="9758734" cy="5008072"/>
            <a:chOff x="1234162" y="1523999"/>
            <a:chExt cx="9758734" cy="5008072"/>
          </a:xfrm>
        </p:grpSpPr>
        <p:grpSp>
          <p:nvGrpSpPr>
            <p:cNvPr id="516" name="Google Shape;516;p55"/>
            <p:cNvGrpSpPr/>
            <p:nvPr/>
          </p:nvGrpSpPr>
          <p:grpSpPr>
            <a:xfrm>
              <a:off x="1234162" y="1523999"/>
              <a:ext cx="9758734" cy="5008072"/>
              <a:chOff x="-399399" y="1200323"/>
              <a:chExt cx="9758734" cy="5008072"/>
            </a:xfrm>
          </p:grpSpPr>
          <p:cxnSp>
            <p:nvCxnSpPr>
              <p:cNvPr id="517" name="Google Shape;517;p55"/>
              <p:cNvCxnSpPr/>
              <p:nvPr/>
            </p:nvCxnSpPr>
            <p:spPr>
              <a:xfrm>
                <a:off x="-399399" y="3886200"/>
                <a:ext cx="7611047" cy="0"/>
              </a:xfrm>
              <a:prstGeom prst="straightConnector1">
                <a:avLst/>
              </a:prstGeom>
              <a:noFill/>
              <a:ln w="38100" cap="flat" cmpd="sng">
                <a:solidFill>
                  <a:srgbClr val="000000"/>
                </a:solidFill>
                <a:prstDash val="solid"/>
                <a:round/>
                <a:headEnd type="none" w="sm" len="sm"/>
                <a:tailEnd type="triangle" w="med" len="med"/>
              </a:ln>
            </p:spPr>
          </p:cxnSp>
          <p:cxnSp>
            <p:nvCxnSpPr>
              <p:cNvPr id="518" name="Google Shape;518;p55"/>
              <p:cNvCxnSpPr/>
              <p:nvPr/>
            </p:nvCxnSpPr>
            <p:spPr>
              <a:xfrm>
                <a:off x="5969386" y="1931844"/>
                <a:ext cx="1021965" cy="1933786"/>
              </a:xfrm>
              <a:prstGeom prst="straightConnector1">
                <a:avLst/>
              </a:prstGeom>
              <a:noFill/>
              <a:ln w="38100" cap="flat" cmpd="sng">
                <a:solidFill>
                  <a:srgbClr val="000000"/>
                </a:solidFill>
                <a:prstDash val="solid"/>
                <a:round/>
                <a:headEnd type="none" w="sm" len="sm"/>
                <a:tailEnd type="triangle" w="med" len="med"/>
              </a:ln>
            </p:spPr>
          </p:cxnSp>
          <p:cxnSp>
            <p:nvCxnSpPr>
              <p:cNvPr id="519" name="Google Shape;519;p55"/>
              <p:cNvCxnSpPr/>
              <p:nvPr/>
            </p:nvCxnSpPr>
            <p:spPr>
              <a:xfrm rot="10800000" flipH="1">
                <a:off x="5979875" y="3886200"/>
                <a:ext cx="725725" cy="1589527"/>
              </a:xfrm>
              <a:prstGeom prst="straightConnector1">
                <a:avLst/>
              </a:prstGeom>
              <a:noFill/>
              <a:ln w="38100" cap="flat" cmpd="sng">
                <a:solidFill>
                  <a:srgbClr val="000000"/>
                </a:solidFill>
                <a:prstDash val="solid"/>
                <a:round/>
                <a:headEnd type="none" w="sm" len="sm"/>
                <a:tailEnd type="triangle" w="med" len="med"/>
              </a:ln>
            </p:spPr>
          </p:cxnSp>
          <p:cxnSp>
            <p:nvCxnSpPr>
              <p:cNvPr id="520" name="Google Shape;520;p55"/>
              <p:cNvCxnSpPr/>
              <p:nvPr/>
            </p:nvCxnSpPr>
            <p:spPr>
              <a:xfrm rot="10800000" flipH="1">
                <a:off x="2496875" y="3886202"/>
                <a:ext cx="772089" cy="1589525"/>
              </a:xfrm>
              <a:prstGeom prst="straightConnector1">
                <a:avLst/>
              </a:prstGeom>
              <a:noFill/>
              <a:ln w="38100" cap="flat" cmpd="sng">
                <a:solidFill>
                  <a:srgbClr val="000000"/>
                </a:solidFill>
                <a:prstDash val="solid"/>
                <a:round/>
                <a:headEnd type="none" w="sm" len="sm"/>
                <a:tailEnd type="triangle" w="med" len="med"/>
              </a:ln>
            </p:spPr>
          </p:cxnSp>
          <p:sp>
            <p:nvSpPr>
              <p:cNvPr id="521" name="Google Shape;521;p55"/>
              <p:cNvSpPr/>
              <p:nvPr/>
            </p:nvSpPr>
            <p:spPr>
              <a:xfrm>
                <a:off x="7211635" y="3162299"/>
                <a:ext cx="2147700" cy="1447800"/>
              </a:xfrm>
              <a:prstGeom prst="rect">
                <a:avLst/>
              </a:prstGeom>
              <a:noFill/>
              <a:ln w="3810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2000" b="1" dirty="0">
                  <a:solidFill>
                    <a:srgbClr val="000000"/>
                  </a:solidFill>
                  <a:latin typeface="Calibri"/>
                  <a:ea typeface="Calibri"/>
                  <a:cs typeface="Calibri"/>
                  <a:sym typeface="Calibri"/>
                </a:endParaRPr>
              </a:p>
            </p:txBody>
          </p:sp>
          <p:sp>
            <p:nvSpPr>
              <p:cNvPr id="522" name="Google Shape;522;p55"/>
              <p:cNvSpPr/>
              <p:nvPr/>
            </p:nvSpPr>
            <p:spPr>
              <a:xfrm>
                <a:off x="4068122" y="5476875"/>
                <a:ext cx="2039112" cy="731520"/>
              </a:xfrm>
              <a:prstGeom prst="rect">
                <a:avLst/>
              </a:prstGeom>
              <a:noFill/>
              <a:ln w="3810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2400" b="1" dirty="0">
                  <a:solidFill>
                    <a:srgbClr val="000000"/>
                  </a:solidFill>
                  <a:latin typeface="Calibri"/>
                  <a:ea typeface="Calibri"/>
                  <a:cs typeface="Calibri"/>
                  <a:sym typeface="Calibri"/>
                </a:endParaRPr>
              </a:p>
            </p:txBody>
          </p:sp>
          <p:sp>
            <p:nvSpPr>
              <p:cNvPr id="523" name="Google Shape;523;p55"/>
              <p:cNvSpPr/>
              <p:nvPr/>
            </p:nvSpPr>
            <p:spPr>
              <a:xfrm>
                <a:off x="3710831" y="1200323"/>
                <a:ext cx="2357159" cy="761997"/>
              </a:xfrm>
              <a:prstGeom prst="rect">
                <a:avLst/>
              </a:prstGeom>
              <a:noFill/>
              <a:ln w="3810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2400" b="1" dirty="0">
                  <a:solidFill>
                    <a:srgbClr val="000000"/>
                  </a:solidFill>
                  <a:latin typeface="Calibri"/>
                  <a:ea typeface="Calibri"/>
                  <a:cs typeface="Calibri"/>
                  <a:sym typeface="Calibri"/>
                </a:endParaRPr>
              </a:p>
            </p:txBody>
          </p:sp>
          <p:sp>
            <p:nvSpPr>
              <p:cNvPr id="524" name="Google Shape;524;p55"/>
              <p:cNvSpPr/>
              <p:nvPr/>
            </p:nvSpPr>
            <p:spPr>
              <a:xfrm>
                <a:off x="652439" y="5477130"/>
                <a:ext cx="2202496" cy="729567"/>
              </a:xfrm>
              <a:prstGeom prst="rect">
                <a:avLst/>
              </a:prstGeom>
              <a:noFill/>
              <a:ln w="3810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2400" b="1" dirty="0">
                  <a:solidFill>
                    <a:srgbClr val="000000"/>
                  </a:solidFill>
                  <a:latin typeface="Calibri"/>
                  <a:ea typeface="Calibri"/>
                  <a:cs typeface="Calibri"/>
                  <a:sym typeface="Calibri"/>
                </a:endParaRPr>
              </a:p>
            </p:txBody>
          </p:sp>
          <p:cxnSp>
            <p:nvCxnSpPr>
              <p:cNvPr id="525" name="Google Shape;525;p55"/>
              <p:cNvCxnSpPr/>
              <p:nvPr/>
            </p:nvCxnSpPr>
            <p:spPr>
              <a:xfrm>
                <a:off x="1876700" y="1984116"/>
                <a:ext cx="1008811" cy="1916046"/>
              </a:xfrm>
              <a:prstGeom prst="straightConnector1">
                <a:avLst/>
              </a:prstGeom>
              <a:noFill/>
              <a:ln w="38100" cap="flat" cmpd="sng">
                <a:solidFill>
                  <a:srgbClr val="000000"/>
                </a:solidFill>
                <a:prstDash val="solid"/>
                <a:round/>
                <a:headEnd type="none" w="sm" len="sm"/>
                <a:tailEnd type="triangle" w="med" len="med"/>
              </a:ln>
            </p:spPr>
          </p:cxnSp>
          <p:sp>
            <p:nvSpPr>
              <p:cNvPr id="526" name="Google Shape;526;p55"/>
              <p:cNvSpPr/>
              <p:nvPr/>
            </p:nvSpPr>
            <p:spPr>
              <a:xfrm>
                <a:off x="154233" y="1242879"/>
                <a:ext cx="2035952" cy="731520"/>
              </a:xfrm>
              <a:prstGeom prst="rect">
                <a:avLst/>
              </a:prstGeom>
              <a:noFill/>
              <a:ln w="3810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2400" b="1" dirty="0">
                  <a:solidFill>
                    <a:srgbClr val="000000"/>
                  </a:solidFill>
                  <a:latin typeface="Calibri"/>
                  <a:ea typeface="Calibri"/>
                  <a:cs typeface="Calibri"/>
                  <a:sym typeface="Calibri"/>
                </a:endParaRPr>
              </a:p>
            </p:txBody>
          </p:sp>
        </p:grpSp>
        <p:sp>
          <p:nvSpPr>
            <p:cNvPr id="527" name="Google Shape;527;p55"/>
            <p:cNvSpPr/>
            <p:nvPr/>
          </p:nvSpPr>
          <p:spPr>
            <a:xfrm>
              <a:off x="5344393" y="1547060"/>
              <a:ext cx="2365252" cy="707886"/>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fr-FR" sz="2000" b="1" dirty="0">
                  <a:solidFill>
                    <a:srgbClr val="00953A"/>
                  </a:solidFill>
                  <a:latin typeface="Arial"/>
                  <a:ea typeface="Arial"/>
                  <a:cs typeface="Arial"/>
                  <a:sym typeface="Arial"/>
                </a:rPr>
                <a:t>Comportement de la communauté</a:t>
              </a:r>
              <a:endParaRPr lang="fr-FR" dirty="0"/>
            </a:p>
          </p:txBody>
        </p:sp>
        <p:sp>
          <p:nvSpPr>
            <p:cNvPr id="528" name="Google Shape;528;p55"/>
            <p:cNvSpPr/>
            <p:nvPr/>
          </p:nvSpPr>
          <p:spPr>
            <a:xfrm>
              <a:off x="1719996" y="1578114"/>
              <a:ext cx="2210447" cy="707886"/>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fr-FR" sz="2000" b="1" dirty="0">
                  <a:solidFill>
                    <a:srgbClr val="00953A"/>
                  </a:solidFill>
                  <a:latin typeface="Arial"/>
                  <a:ea typeface="Arial"/>
                  <a:cs typeface="Arial"/>
                  <a:sym typeface="Arial"/>
                </a:rPr>
                <a:t>Environnement/</a:t>
              </a:r>
              <a:endParaRPr lang="fr-FR" dirty="0"/>
            </a:p>
            <a:p>
              <a:pPr marL="0" marR="0" lvl="0" indent="0" algn="ctr" rtl="0">
                <a:spcBef>
                  <a:spcPts val="0"/>
                </a:spcBef>
                <a:spcAft>
                  <a:spcPts val="0"/>
                </a:spcAft>
                <a:buNone/>
              </a:pPr>
              <a:r>
                <a:rPr lang="fr-FR" sz="2000" b="1" dirty="0">
                  <a:solidFill>
                    <a:srgbClr val="00953A"/>
                  </a:solidFill>
                  <a:latin typeface="Arial"/>
                  <a:ea typeface="Arial"/>
                  <a:cs typeface="Arial"/>
                  <a:sym typeface="Arial"/>
                </a:rPr>
                <a:t>animal</a:t>
              </a:r>
              <a:endParaRPr lang="fr-FR" dirty="0"/>
            </a:p>
          </p:txBody>
        </p:sp>
        <p:sp>
          <p:nvSpPr>
            <p:cNvPr id="529" name="Google Shape;529;p55"/>
            <p:cNvSpPr/>
            <p:nvPr/>
          </p:nvSpPr>
          <p:spPr>
            <a:xfrm>
              <a:off x="2313984" y="5803141"/>
              <a:ext cx="2202496" cy="707886"/>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fr-FR" sz="2000" b="1" dirty="0">
                  <a:solidFill>
                    <a:srgbClr val="00953A"/>
                  </a:solidFill>
                  <a:latin typeface="Arial"/>
                  <a:ea typeface="Arial"/>
                  <a:cs typeface="Arial"/>
                  <a:sym typeface="Arial"/>
                </a:rPr>
                <a:t>Système de santé</a:t>
              </a:r>
              <a:endParaRPr lang="fr-FR" dirty="0"/>
            </a:p>
          </p:txBody>
        </p:sp>
        <p:sp>
          <p:nvSpPr>
            <p:cNvPr id="530" name="Google Shape;530;p55"/>
            <p:cNvSpPr/>
            <p:nvPr/>
          </p:nvSpPr>
          <p:spPr>
            <a:xfrm>
              <a:off x="5638800" y="5814150"/>
              <a:ext cx="2147602" cy="707886"/>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fr-FR" sz="2000" b="1" dirty="0">
                  <a:solidFill>
                    <a:srgbClr val="00953A"/>
                  </a:solidFill>
                  <a:latin typeface="Arial"/>
                  <a:ea typeface="Arial"/>
                  <a:cs typeface="Arial"/>
                  <a:sym typeface="Arial"/>
                </a:rPr>
                <a:t>Surveillance et réaction</a:t>
              </a:r>
              <a:endParaRPr lang="fr-FR" dirty="0"/>
            </a:p>
          </p:txBody>
        </p:sp>
        <p:sp>
          <p:nvSpPr>
            <p:cNvPr id="531" name="Google Shape;531;p55"/>
            <p:cNvSpPr txBox="1"/>
            <p:nvPr/>
          </p:nvSpPr>
          <p:spPr>
            <a:xfrm>
              <a:off x="9025908" y="3527506"/>
              <a:ext cx="1831500" cy="101562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1" dirty="0">
                  <a:solidFill>
                    <a:srgbClr val="00953A"/>
                  </a:solidFill>
                  <a:latin typeface="Arial"/>
                  <a:ea typeface="Arial"/>
                  <a:cs typeface="Arial"/>
                  <a:sym typeface="Arial"/>
                </a:rPr>
                <a:t>F</a:t>
              </a:r>
              <a:r>
                <a:rPr lang="fr-FR" sz="2000" b="1" dirty="0">
                  <a:solidFill>
                    <a:srgbClr val="00953A"/>
                  </a:solidFill>
                </a:rPr>
                <a:t>lambées</a:t>
              </a:r>
              <a:r>
                <a:rPr lang="fr-FR" sz="2000" b="1" dirty="0">
                  <a:solidFill>
                    <a:srgbClr val="00953A"/>
                  </a:solidFill>
                  <a:latin typeface="Arial"/>
                  <a:ea typeface="Arial"/>
                  <a:cs typeface="Arial"/>
                  <a:sym typeface="Arial"/>
                </a:rPr>
                <a:t> récurrentes d'anthrax</a:t>
              </a:r>
              <a:endParaRPr lang="fr-FR" dirty="0"/>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294" name="Google Shape;294;p38"/>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None/>
            </a:pPr>
            <a:r>
              <a:rPr lang="fr-FR" dirty="0"/>
              <a:t>À la fin de cette leçon, vous pourrez :</a:t>
            </a:r>
            <a:endParaRPr lang="fr-FR" b="1" dirty="0"/>
          </a:p>
          <a:p>
            <a:pPr marL="228600" lvl="0" indent="-228600" algn="l" rtl="0">
              <a:lnSpc>
                <a:spcPct val="100000"/>
              </a:lnSpc>
              <a:spcBef>
                <a:spcPts val="1000"/>
              </a:spcBef>
              <a:spcAft>
                <a:spcPts val="0"/>
              </a:spcAft>
              <a:buClr>
                <a:schemeClr val="dk1"/>
              </a:buClr>
              <a:buSzPts val="2800"/>
              <a:buFont typeface="Arial"/>
              <a:buChar char="•"/>
            </a:pPr>
            <a:r>
              <a:rPr lang="fr-FR" b="0" dirty="0"/>
              <a:t>Analyser systématiquement un problème de santé publique</a:t>
            </a:r>
            <a:endParaRPr lang="fr-FR" dirty="0"/>
          </a:p>
          <a:p>
            <a:pPr marL="228600" lvl="0" indent="-228600" algn="l" rtl="0">
              <a:lnSpc>
                <a:spcPct val="100000"/>
              </a:lnSpc>
              <a:spcBef>
                <a:spcPts val="1000"/>
              </a:spcBef>
              <a:spcAft>
                <a:spcPts val="0"/>
              </a:spcAft>
              <a:buClr>
                <a:schemeClr val="dk1"/>
              </a:buClr>
              <a:buSzPts val="2800"/>
              <a:buFont typeface="Arial"/>
              <a:buChar char="•"/>
            </a:pPr>
            <a:r>
              <a:rPr lang="fr-FR" b="0" dirty="0"/>
              <a:t>Identifier et organiser les causes d'un problème à l'aide d'un diagramme de cause et d'effet</a:t>
            </a:r>
            <a:endParaRPr lang="fr-FR" dirty="0"/>
          </a:p>
          <a:p>
            <a:pPr marL="228600" lvl="0" indent="-228600" algn="l" rtl="0">
              <a:lnSpc>
                <a:spcPct val="100000"/>
              </a:lnSpc>
              <a:spcBef>
                <a:spcPts val="1000"/>
              </a:spcBef>
              <a:spcAft>
                <a:spcPts val="0"/>
              </a:spcAft>
              <a:buClr>
                <a:schemeClr val="dk1"/>
              </a:buClr>
              <a:buSzPts val="2800"/>
              <a:buFont typeface="Arial"/>
              <a:buChar char="•"/>
            </a:pPr>
            <a:r>
              <a:rPr lang="fr-FR" b="0" dirty="0"/>
              <a:t>Différencier les causes sur lesquelles vous avez un contrôle et celles sur lesquelles vous n'en avez pas</a:t>
            </a:r>
            <a:endParaRPr lang="fr-FR" dirty="0"/>
          </a:p>
          <a:p>
            <a:pPr marL="228600" lvl="0" indent="-228600" algn="l" rtl="0">
              <a:lnSpc>
                <a:spcPct val="100000"/>
              </a:lnSpc>
              <a:spcBef>
                <a:spcPts val="1000"/>
              </a:spcBef>
              <a:spcAft>
                <a:spcPts val="0"/>
              </a:spcAft>
              <a:buClr>
                <a:schemeClr val="dk1"/>
              </a:buClr>
              <a:buSzPts val="2800"/>
              <a:buFont typeface="Arial"/>
              <a:buChar char="•"/>
            </a:pPr>
            <a:r>
              <a:rPr lang="fr-FR" b="0" dirty="0"/>
              <a:t>Élaborer un plan d'amélioration pour une cause </a:t>
            </a:r>
            <a:br>
              <a:rPr lang="fr-FR" b="0" dirty="0"/>
            </a:br>
            <a:r>
              <a:rPr lang="fr-FR" b="0" dirty="0"/>
              <a:t>appropriée essentielle</a:t>
            </a:r>
            <a:endParaRPr lang="fr-FR" dirty="0"/>
          </a:p>
          <a:p>
            <a:pPr marL="0" lvl="0" indent="0" algn="l" rtl="0">
              <a:lnSpc>
                <a:spcPct val="100000"/>
              </a:lnSpc>
              <a:spcBef>
                <a:spcPts val="1000"/>
              </a:spcBef>
              <a:spcAft>
                <a:spcPts val="0"/>
              </a:spcAft>
              <a:buClr>
                <a:schemeClr val="dk1"/>
              </a:buClr>
              <a:buSzPts val="2800"/>
              <a:buFont typeface="Arial"/>
              <a:buNone/>
            </a:pPr>
            <a:endParaRPr lang="fr-F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36"/>
        <p:cNvGrpSpPr/>
        <p:nvPr/>
      </p:nvGrpSpPr>
      <p:grpSpPr>
        <a:xfrm>
          <a:off x="0" y="0"/>
          <a:ext cx="0" cy="0"/>
          <a:chOff x="0" y="0"/>
          <a:chExt cx="0" cy="0"/>
        </a:xfrm>
      </p:grpSpPr>
      <p:grpSp>
        <p:nvGrpSpPr>
          <p:cNvPr id="538" name="Google Shape;538;p56"/>
          <p:cNvGrpSpPr/>
          <p:nvPr/>
        </p:nvGrpSpPr>
        <p:grpSpPr>
          <a:xfrm>
            <a:off x="1234171" y="1524001"/>
            <a:ext cx="10729228" cy="5070110"/>
            <a:chOff x="1234162" y="1524000"/>
            <a:chExt cx="9404801" cy="5070110"/>
          </a:xfrm>
        </p:grpSpPr>
        <p:grpSp>
          <p:nvGrpSpPr>
            <p:cNvPr id="539" name="Google Shape;539;p56"/>
            <p:cNvGrpSpPr/>
            <p:nvPr/>
          </p:nvGrpSpPr>
          <p:grpSpPr>
            <a:xfrm>
              <a:off x="1234162" y="1524000"/>
              <a:ext cx="9380795" cy="5063002"/>
              <a:chOff x="-399399" y="1200324"/>
              <a:chExt cx="9380795" cy="5063002"/>
            </a:xfrm>
          </p:grpSpPr>
          <p:cxnSp>
            <p:nvCxnSpPr>
              <p:cNvPr id="540" name="Google Shape;540;p56"/>
              <p:cNvCxnSpPr/>
              <p:nvPr/>
            </p:nvCxnSpPr>
            <p:spPr>
              <a:xfrm>
                <a:off x="-399399" y="3886200"/>
                <a:ext cx="7611047" cy="0"/>
              </a:xfrm>
              <a:prstGeom prst="straightConnector1">
                <a:avLst/>
              </a:prstGeom>
              <a:noFill/>
              <a:ln w="38100" cap="flat" cmpd="sng">
                <a:solidFill>
                  <a:srgbClr val="000000"/>
                </a:solidFill>
                <a:prstDash val="solid"/>
                <a:round/>
                <a:headEnd type="none" w="sm" len="sm"/>
                <a:tailEnd type="triangle" w="med" len="med"/>
              </a:ln>
            </p:spPr>
          </p:cxnSp>
          <p:cxnSp>
            <p:nvCxnSpPr>
              <p:cNvPr id="541" name="Google Shape;541;p56"/>
              <p:cNvCxnSpPr/>
              <p:nvPr/>
            </p:nvCxnSpPr>
            <p:spPr>
              <a:xfrm>
                <a:off x="5969386" y="1931844"/>
                <a:ext cx="1021965" cy="1933786"/>
              </a:xfrm>
              <a:prstGeom prst="straightConnector1">
                <a:avLst/>
              </a:prstGeom>
              <a:noFill/>
              <a:ln w="38100" cap="flat" cmpd="sng">
                <a:solidFill>
                  <a:srgbClr val="000000"/>
                </a:solidFill>
                <a:prstDash val="solid"/>
                <a:round/>
                <a:headEnd type="none" w="sm" len="sm"/>
                <a:tailEnd type="triangle" w="med" len="med"/>
              </a:ln>
            </p:spPr>
          </p:cxnSp>
          <p:cxnSp>
            <p:nvCxnSpPr>
              <p:cNvPr id="542" name="Google Shape;542;p56"/>
              <p:cNvCxnSpPr/>
              <p:nvPr/>
            </p:nvCxnSpPr>
            <p:spPr>
              <a:xfrm rot="10800000" flipH="1">
                <a:off x="6416264" y="3903179"/>
                <a:ext cx="725725" cy="1589527"/>
              </a:xfrm>
              <a:prstGeom prst="straightConnector1">
                <a:avLst/>
              </a:prstGeom>
              <a:noFill/>
              <a:ln w="38100" cap="flat" cmpd="sng">
                <a:solidFill>
                  <a:srgbClr val="000000"/>
                </a:solidFill>
                <a:prstDash val="solid"/>
                <a:round/>
                <a:headEnd type="none" w="sm" len="sm"/>
                <a:tailEnd type="triangle" w="med" len="med"/>
              </a:ln>
            </p:spPr>
          </p:cxnSp>
          <p:cxnSp>
            <p:nvCxnSpPr>
              <p:cNvPr id="543" name="Google Shape;543;p56"/>
              <p:cNvCxnSpPr/>
              <p:nvPr/>
            </p:nvCxnSpPr>
            <p:spPr>
              <a:xfrm rot="10800000" flipH="1">
                <a:off x="2496875" y="3886202"/>
                <a:ext cx="772089" cy="1589525"/>
              </a:xfrm>
              <a:prstGeom prst="straightConnector1">
                <a:avLst/>
              </a:prstGeom>
              <a:noFill/>
              <a:ln w="38100" cap="flat" cmpd="sng">
                <a:solidFill>
                  <a:srgbClr val="000000"/>
                </a:solidFill>
                <a:prstDash val="solid"/>
                <a:round/>
                <a:headEnd type="none" w="sm" len="sm"/>
                <a:tailEnd type="triangle" w="med" len="med"/>
              </a:ln>
            </p:spPr>
          </p:cxnSp>
          <p:sp>
            <p:nvSpPr>
              <p:cNvPr id="544" name="Google Shape;544;p56"/>
              <p:cNvSpPr/>
              <p:nvPr/>
            </p:nvSpPr>
            <p:spPr>
              <a:xfrm>
                <a:off x="7239000" y="3124199"/>
                <a:ext cx="1742396" cy="1483311"/>
              </a:xfrm>
              <a:prstGeom prst="rect">
                <a:avLst/>
              </a:prstGeom>
              <a:noFill/>
              <a:ln w="3810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2000" b="1" dirty="0">
                  <a:solidFill>
                    <a:srgbClr val="000000"/>
                  </a:solidFill>
                  <a:latin typeface="Calibri"/>
                  <a:ea typeface="Calibri"/>
                  <a:cs typeface="Calibri"/>
                  <a:sym typeface="Calibri"/>
                </a:endParaRPr>
              </a:p>
            </p:txBody>
          </p:sp>
          <p:sp>
            <p:nvSpPr>
              <p:cNvPr id="545" name="Google Shape;545;p56"/>
              <p:cNvSpPr/>
              <p:nvPr/>
            </p:nvSpPr>
            <p:spPr>
              <a:xfrm>
                <a:off x="4947670" y="5531806"/>
                <a:ext cx="2039112" cy="731520"/>
              </a:xfrm>
              <a:prstGeom prst="rect">
                <a:avLst/>
              </a:prstGeom>
              <a:noFill/>
              <a:ln w="3810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2400" b="1" dirty="0">
                  <a:solidFill>
                    <a:srgbClr val="000000"/>
                  </a:solidFill>
                  <a:latin typeface="Calibri"/>
                  <a:ea typeface="Calibri"/>
                  <a:cs typeface="Calibri"/>
                  <a:sym typeface="Calibri"/>
                </a:endParaRPr>
              </a:p>
            </p:txBody>
          </p:sp>
          <p:sp>
            <p:nvSpPr>
              <p:cNvPr id="546" name="Google Shape;546;p56"/>
              <p:cNvSpPr/>
              <p:nvPr/>
            </p:nvSpPr>
            <p:spPr>
              <a:xfrm>
                <a:off x="3735904" y="1200324"/>
                <a:ext cx="2332086" cy="717558"/>
              </a:xfrm>
              <a:prstGeom prst="rect">
                <a:avLst/>
              </a:prstGeom>
              <a:noFill/>
              <a:ln w="3810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2400" b="1" dirty="0">
                  <a:solidFill>
                    <a:srgbClr val="000000"/>
                  </a:solidFill>
                  <a:latin typeface="Calibri"/>
                  <a:ea typeface="Calibri"/>
                  <a:cs typeface="Calibri"/>
                  <a:sym typeface="Calibri"/>
                </a:endParaRPr>
              </a:p>
            </p:txBody>
          </p:sp>
          <p:sp>
            <p:nvSpPr>
              <p:cNvPr id="547" name="Google Shape;547;p56"/>
              <p:cNvSpPr/>
              <p:nvPr/>
            </p:nvSpPr>
            <p:spPr>
              <a:xfrm>
                <a:off x="652440" y="5477130"/>
                <a:ext cx="1964009" cy="729567"/>
              </a:xfrm>
              <a:prstGeom prst="rect">
                <a:avLst/>
              </a:prstGeom>
              <a:noFill/>
              <a:ln w="3810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2400" b="1" dirty="0">
                  <a:solidFill>
                    <a:srgbClr val="000000"/>
                  </a:solidFill>
                  <a:latin typeface="Calibri"/>
                  <a:ea typeface="Calibri"/>
                  <a:cs typeface="Calibri"/>
                  <a:sym typeface="Calibri"/>
                </a:endParaRPr>
              </a:p>
            </p:txBody>
          </p:sp>
          <p:cxnSp>
            <p:nvCxnSpPr>
              <p:cNvPr id="548" name="Google Shape;548;p56"/>
              <p:cNvCxnSpPr/>
              <p:nvPr/>
            </p:nvCxnSpPr>
            <p:spPr>
              <a:xfrm>
                <a:off x="1255098" y="1953176"/>
                <a:ext cx="1008811" cy="1916046"/>
              </a:xfrm>
              <a:prstGeom prst="straightConnector1">
                <a:avLst/>
              </a:prstGeom>
              <a:noFill/>
              <a:ln w="38100" cap="flat" cmpd="sng">
                <a:solidFill>
                  <a:srgbClr val="000000"/>
                </a:solidFill>
                <a:prstDash val="solid"/>
                <a:round/>
                <a:headEnd type="none" w="sm" len="sm"/>
                <a:tailEnd type="triangle" w="med" len="med"/>
              </a:ln>
            </p:spPr>
          </p:cxnSp>
          <p:sp>
            <p:nvSpPr>
              <p:cNvPr id="549" name="Google Shape;549;p56"/>
              <p:cNvSpPr/>
              <p:nvPr/>
            </p:nvSpPr>
            <p:spPr>
              <a:xfrm>
                <a:off x="154233" y="1242879"/>
                <a:ext cx="2035952" cy="731520"/>
              </a:xfrm>
              <a:prstGeom prst="rect">
                <a:avLst/>
              </a:prstGeom>
              <a:noFill/>
              <a:ln w="3810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2400" b="1" dirty="0">
                  <a:solidFill>
                    <a:srgbClr val="000000"/>
                  </a:solidFill>
                  <a:latin typeface="Calibri"/>
                  <a:ea typeface="Calibri"/>
                  <a:cs typeface="Calibri"/>
                  <a:sym typeface="Calibri"/>
                </a:endParaRPr>
              </a:p>
            </p:txBody>
          </p:sp>
        </p:grpSp>
        <p:sp>
          <p:nvSpPr>
            <p:cNvPr id="550" name="Google Shape;550;p56"/>
            <p:cNvSpPr/>
            <p:nvPr/>
          </p:nvSpPr>
          <p:spPr>
            <a:xfrm>
              <a:off x="5331327" y="1542422"/>
              <a:ext cx="2360670" cy="707886"/>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fr-FR" sz="2000" b="1" dirty="0">
                  <a:solidFill>
                    <a:srgbClr val="00953A"/>
                  </a:solidFill>
                  <a:latin typeface="Arial"/>
                  <a:ea typeface="Arial"/>
                  <a:cs typeface="Arial"/>
                  <a:sym typeface="Arial"/>
                </a:rPr>
                <a:t>Comportement de la communauté</a:t>
              </a:r>
              <a:endParaRPr lang="fr-FR" dirty="0"/>
            </a:p>
          </p:txBody>
        </p:sp>
        <p:sp>
          <p:nvSpPr>
            <p:cNvPr id="551" name="Google Shape;551;p56"/>
            <p:cNvSpPr/>
            <p:nvPr/>
          </p:nvSpPr>
          <p:spPr>
            <a:xfrm>
              <a:off x="2313984" y="5803141"/>
              <a:ext cx="1771142" cy="707886"/>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fr-FR" sz="2000" b="1" dirty="0">
                  <a:solidFill>
                    <a:srgbClr val="00953A"/>
                  </a:solidFill>
                  <a:latin typeface="Arial"/>
                  <a:ea typeface="Arial"/>
                  <a:cs typeface="Arial"/>
                  <a:sym typeface="Arial"/>
                </a:rPr>
                <a:t>Système de santé</a:t>
              </a:r>
              <a:endParaRPr lang="fr-FR" dirty="0"/>
            </a:p>
          </p:txBody>
        </p:sp>
        <p:sp>
          <p:nvSpPr>
            <p:cNvPr id="552" name="Google Shape;552;p56"/>
            <p:cNvSpPr/>
            <p:nvPr/>
          </p:nvSpPr>
          <p:spPr>
            <a:xfrm>
              <a:off x="6518050" y="5886224"/>
              <a:ext cx="2147602" cy="707886"/>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fr-FR" sz="2000" b="1" dirty="0">
                  <a:solidFill>
                    <a:srgbClr val="00953A"/>
                  </a:solidFill>
                  <a:latin typeface="Arial"/>
                  <a:ea typeface="Arial"/>
                  <a:cs typeface="Arial"/>
                  <a:sym typeface="Arial"/>
                </a:rPr>
                <a:t>Surveillance et réaction</a:t>
              </a:r>
              <a:endParaRPr lang="fr-FR" dirty="0"/>
            </a:p>
          </p:txBody>
        </p:sp>
        <p:sp>
          <p:nvSpPr>
            <p:cNvPr id="553" name="Google Shape;553;p56"/>
            <p:cNvSpPr txBox="1"/>
            <p:nvPr/>
          </p:nvSpPr>
          <p:spPr>
            <a:xfrm>
              <a:off x="8872572" y="3548074"/>
              <a:ext cx="1766391" cy="13233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1" dirty="0">
                  <a:solidFill>
                    <a:srgbClr val="00953A"/>
                  </a:solidFill>
                  <a:latin typeface="Arial"/>
                  <a:ea typeface="Arial"/>
                  <a:cs typeface="Arial"/>
                  <a:sym typeface="Arial"/>
                </a:rPr>
                <a:t>Flambées épidémiques récurrentes d'anthrax</a:t>
              </a:r>
              <a:endParaRPr lang="fr-FR" dirty="0"/>
            </a:p>
          </p:txBody>
        </p:sp>
      </p:grpSp>
      <p:grpSp>
        <p:nvGrpSpPr>
          <p:cNvPr id="554" name="Google Shape;554;p56"/>
          <p:cNvGrpSpPr/>
          <p:nvPr/>
        </p:nvGrpSpPr>
        <p:grpSpPr>
          <a:xfrm>
            <a:off x="5976678" y="4300352"/>
            <a:ext cx="3669140" cy="292347"/>
            <a:chOff x="2979049" y="1986138"/>
            <a:chExt cx="1801499" cy="300541"/>
          </a:xfrm>
        </p:grpSpPr>
        <p:cxnSp>
          <p:nvCxnSpPr>
            <p:cNvPr id="555" name="Google Shape;555;p56"/>
            <p:cNvCxnSpPr/>
            <p:nvPr/>
          </p:nvCxnSpPr>
          <p:spPr>
            <a:xfrm>
              <a:off x="4151745" y="2127721"/>
              <a:ext cx="628803" cy="0"/>
            </a:xfrm>
            <a:prstGeom prst="straightConnector1">
              <a:avLst/>
            </a:prstGeom>
            <a:noFill/>
            <a:ln w="9525" cap="flat" cmpd="sng">
              <a:solidFill>
                <a:srgbClr val="000000"/>
              </a:solidFill>
              <a:prstDash val="solid"/>
              <a:round/>
              <a:headEnd type="none" w="sm" len="sm"/>
              <a:tailEnd type="triangle" w="med" len="med"/>
            </a:ln>
          </p:spPr>
        </p:cxnSp>
        <p:sp>
          <p:nvSpPr>
            <p:cNvPr id="556" name="Google Shape;556;p56"/>
            <p:cNvSpPr txBox="1"/>
            <p:nvPr/>
          </p:nvSpPr>
          <p:spPr>
            <a:xfrm>
              <a:off x="2979049" y="1986138"/>
              <a:ext cx="1614704" cy="300541"/>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300" dirty="0">
                  <a:solidFill>
                    <a:srgbClr val="000000"/>
                  </a:solidFill>
                  <a:latin typeface="Arial"/>
                  <a:ea typeface="Arial"/>
                  <a:cs typeface="Arial"/>
                  <a:sym typeface="Arial"/>
                </a:rPr>
                <a:t>Fausses déclarations de vaccination</a:t>
              </a:r>
              <a:endParaRPr sz="1300" dirty="0"/>
            </a:p>
          </p:txBody>
        </p:sp>
      </p:grpSp>
      <p:grpSp>
        <p:nvGrpSpPr>
          <p:cNvPr id="557" name="Google Shape;557;p56"/>
          <p:cNvGrpSpPr/>
          <p:nvPr/>
        </p:nvGrpSpPr>
        <p:grpSpPr>
          <a:xfrm>
            <a:off x="5466729" y="4613838"/>
            <a:ext cx="4020058" cy="307777"/>
            <a:chOff x="2806751" y="1971752"/>
            <a:chExt cx="1973796" cy="316403"/>
          </a:xfrm>
        </p:grpSpPr>
        <p:cxnSp>
          <p:nvCxnSpPr>
            <p:cNvPr id="558" name="Google Shape;558;p56"/>
            <p:cNvCxnSpPr/>
            <p:nvPr/>
          </p:nvCxnSpPr>
          <p:spPr>
            <a:xfrm>
              <a:off x="4151744" y="2133599"/>
              <a:ext cx="628803" cy="0"/>
            </a:xfrm>
            <a:prstGeom prst="straightConnector1">
              <a:avLst/>
            </a:prstGeom>
            <a:noFill/>
            <a:ln w="9525" cap="flat" cmpd="sng">
              <a:solidFill>
                <a:srgbClr val="000000"/>
              </a:solidFill>
              <a:prstDash val="solid"/>
              <a:round/>
              <a:headEnd type="none" w="sm" len="sm"/>
              <a:tailEnd type="triangle" w="med" len="med"/>
            </a:ln>
          </p:spPr>
        </p:cxnSp>
        <p:sp>
          <p:nvSpPr>
            <p:cNvPr id="559" name="Google Shape;559;p56"/>
            <p:cNvSpPr txBox="1"/>
            <p:nvPr/>
          </p:nvSpPr>
          <p:spPr>
            <a:xfrm>
              <a:off x="2806751" y="1971752"/>
              <a:ext cx="1794702" cy="316403"/>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400" dirty="0">
                  <a:solidFill>
                    <a:srgbClr val="000000"/>
                  </a:solidFill>
                  <a:latin typeface="Arial"/>
                  <a:ea typeface="Arial"/>
                  <a:cs typeface="Arial"/>
                  <a:sym typeface="Arial"/>
                </a:rPr>
                <a:t>Pas de communication/</a:t>
              </a:r>
              <a:r>
                <a:rPr lang="fr-FR" dirty="0"/>
                <a:t>feedback</a:t>
              </a:r>
            </a:p>
          </p:txBody>
        </p:sp>
      </p:grpSp>
      <p:grpSp>
        <p:nvGrpSpPr>
          <p:cNvPr id="560" name="Google Shape;560;p56"/>
          <p:cNvGrpSpPr/>
          <p:nvPr/>
        </p:nvGrpSpPr>
        <p:grpSpPr>
          <a:xfrm>
            <a:off x="5706396" y="4908272"/>
            <a:ext cx="3627629" cy="292347"/>
            <a:chOff x="2999430" y="1910967"/>
            <a:chExt cx="1781117" cy="300541"/>
          </a:xfrm>
        </p:grpSpPr>
        <p:cxnSp>
          <p:nvCxnSpPr>
            <p:cNvPr id="561" name="Google Shape;561;p56"/>
            <p:cNvCxnSpPr/>
            <p:nvPr/>
          </p:nvCxnSpPr>
          <p:spPr>
            <a:xfrm>
              <a:off x="4151744" y="2079240"/>
              <a:ext cx="628803" cy="0"/>
            </a:xfrm>
            <a:prstGeom prst="straightConnector1">
              <a:avLst/>
            </a:prstGeom>
            <a:noFill/>
            <a:ln w="9525" cap="flat" cmpd="sng">
              <a:solidFill>
                <a:srgbClr val="000000"/>
              </a:solidFill>
              <a:prstDash val="solid"/>
              <a:round/>
              <a:headEnd type="none" w="sm" len="sm"/>
              <a:tailEnd type="triangle" w="med" len="med"/>
            </a:ln>
          </p:spPr>
        </p:cxnSp>
        <p:sp>
          <p:nvSpPr>
            <p:cNvPr id="562" name="Google Shape;562;p56"/>
            <p:cNvSpPr txBox="1"/>
            <p:nvPr/>
          </p:nvSpPr>
          <p:spPr>
            <a:xfrm>
              <a:off x="2999430" y="1910967"/>
              <a:ext cx="1559353" cy="300541"/>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300" dirty="0">
                  <a:solidFill>
                    <a:srgbClr val="000000"/>
                  </a:solidFill>
                  <a:latin typeface="Arial"/>
                  <a:ea typeface="Arial"/>
                  <a:cs typeface="Arial"/>
                  <a:sym typeface="Arial"/>
                </a:rPr>
                <a:t>Pas de liens entre le MOA et le MOH</a:t>
              </a:r>
              <a:endParaRPr lang="fr-FR" sz="1300" dirty="0"/>
            </a:p>
          </p:txBody>
        </p:sp>
      </p:grpSp>
      <p:grpSp>
        <p:nvGrpSpPr>
          <p:cNvPr id="563" name="Google Shape;563;p56"/>
          <p:cNvGrpSpPr/>
          <p:nvPr/>
        </p:nvGrpSpPr>
        <p:grpSpPr>
          <a:xfrm>
            <a:off x="4896563" y="5197063"/>
            <a:ext cx="4280867" cy="292347"/>
            <a:chOff x="3039433" y="2004669"/>
            <a:chExt cx="1729515" cy="257859"/>
          </a:xfrm>
        </p:grpSpPr>
        <p:cxnSp>
          <p:nvCxnSpPr>
            <p:cNvPr id="564" name="Google Shape;564;p56"/>
            <p:cNvCxnSpPr/>
            <p:nvPr/>
          </p:nvCxnSpPr>
          <p:spPr>
            <a:xfrm>
              <a:off x="4140145" y="2133599"/>
              <a:ext cx="628803" cy="0"/>
            </a:xfrm>
            <a:prstGeom prst="straightConnector1">
              <a:avLst/>
            </a:prstGeom>
            <a:noFill/>
            <a:ln w="9525" cap="flat" cmpd="sng">
              <a:solidFill>
                <a:srgbClr val="000000"/>
              </a:solidFill>
              <a:prstDash val="solid"/>
              <a:round/>
              <a:headEnd type="none" w="sm" len="sm"/>
              <a:tailEnd type="triangle" w="med" len="med"/>
            </a:ln>
          </p:spPr>
        </p:cxnSp>
        <p:sp>
          <p:nvSpPr>
            <p:cNvPr id="565" name="Google Shape;565;p56"/>
            <p:cNvSpPr txBox="1"/>
            <p:nvPr/>
          </p:nvSpPr>
          <p:spPr>
            <a:xfrm>
              <a:off x="3039433" y="2004669"/>
              <a:ext cx="1599560" cy="257859"/>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300" dirty="0">
                  <a:solidFill>
                    <a:srgbClr val="000000"/>
                  </a:solidFill>
                  <a:latin typeface="Arial"/>
                  <a:ea typeface="Arial"/>
                  <a:cs typeface="Arial"/>
                  <a:sym typeface="Arial"/>
                </a:rPr>
                <a:t>Impossible de retracer le commerce illégal de bétail</a:t>
              </a:r>
              <a:endParaRPr sz="1300" dirty="0"/>
            </a:p>
          </p:txBody>
        </p:sp>
      </p:grpSp>
      <p:grpSp>
        <p:nvGrpSpPr>
          <p:cNvPr id="566" name="Google Shape;566;p56"/>
          <p:cNvGrpSpPr/>
          <p:nvPr/>
        </p:nvGrpSpPr>
        <p:grpSpPr>
          <a:xfrm>
            <a:off x="3839488" y="2404356"/>
            <a:ext cx="5710381" cy="1746424"/>
            <a:chOff x="2615482" y="2323374"/>
            <a:chExt cx="5710381" cy="1746424"/>
          </a:xfrm>
        </p:grpSpPr>
        <p:grpSp>
          <p:nvGrpSpPr>
            <p:cNvPr id="567" name="Google Shape;567;p56"/>
            <p:cNvGrpSpPr/>
            <p:nvPr/>
          </p:nvGrpSpPr>
          <p:grpSpPr>
            <a:xfrm>
              <a:off x="3852901" y="2323374"/>
              <a:ext cx="3617703" cy="292347"/>
              <a:chOff x="2543126" y="1962149"/>
              <a:chExt cx="2237421" cy="292347"/>
            </a:xfrm>
          </p:grpSpPr>
          <p:cxnSp>
            <p:nvCxnSpPr>
              <p:cNvPr id="568" name="Google Shape;568;p56"/>
              <p:cNvCxnSpPr/>
              <p:nvPr/>
            </p:nvCxnSpPr>
            <p:spPr>
              <a:xfrm>
                <a:off x="4151744" y="2133599"/>
                <a:ext cx="628803" cy="0"/>
              </a:xfrm>
              <a:prstGeom prst="straightConnector1">
                <a:avLst/>
              </a:prstGeom>
              <a:noFill/>
              <a:ln w="9525" cap="flat" cmpd="sng">
                <a:solidFill>
                  <a:srgbClr val="000000"/>
                </a:solidFill>
                <a:prstDash val="solid"/>
                <a:round/>
                <a:headEnd type="none" w="sm" len="sm"/>
                <a:tailEnd type="triangle" w="med" len="med"/>
              </a:ln>
            </p:spPr>
          </p:cxnSp>
          <p:sp>
            <p:nvSpPr>
              <p:cNvPr id="569" name="Google Shape;569;p56"/>
              <p:cNvSpPr txBox="1"/>
              <p:nvPr/>
            </p:nvSpPr>
            <p:spPr>
              <a:xfrm>
                <a:off x="2543126" y="1962149"/>
                <a:ext cx="1917986" cy="292347"/>
              </a:xfrm>
              <a:prstGeom prst="rect">
                <a:avLst/>
              </a:prstGeom>
              <a:solidFill>
                <a:srgbClr val="FFFFFF"/>
              </a:solid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1300" dirty="0">
                    <a:solidFill>
                      <a:srgbClr val="000000"/>
                    </a:solidFill>
                    <a:latin typeface="Arial"/>
                    <a:ea typeface="Arial"/>
                    <a:cs typeface="Arial"/>
                    <a:sym typeface="Arial"/>
                  </a:rPr>
                  <a:t>Manque de sensibilisation</a:t>
                </a:r>
                <a:endParaRPr lang="fr-FR" sz="1300" dirty="0"/>
              </a:p>
            </p:txBody>
          </p:sp>
        </p:grpSp>
        <p:grpSp>
          <p:nvGrpSpPr>
            <p:cNvPr id="570" name="Google Shape;570;p56"/>
            <p:cNvGrpSpPr/>
            <p:nvPr/>
          </p:nvGrpSpPr>
          <p:grpSpPr>
            <a:xfrm>
              <a:off x="4230072" y="2610841"/>
              <a:ext cx="3390541" cy="292347"/>
              <a:chOff x="3445064" y="1962149"/>
              <a:chExt cx="1335483" cy="292347"/>
            </a:xfrm>
          </p:grpSpPr>
          <p:cxnSp>
            <p:nvCxnSpPr>
              <p:cNvPr id="571" name="Google Shape;571;p56"/>
              <p:cNvCxnSpPr/>
              <p:nvPr/>
            </p:nvCxnSpPr>
            <p:spPr>
              <a:xfrm>
                <a:off x="4151744" y="2133599"/>
                <a:ext cx="628803" cy="0"/>
              </a:xfrm>
              <a:prstGeom prst="straightConnector1">
                <a:avLst/>
              </a:prstGeom>
              <a:noFill/>
              <a:ln w="9525" cap="flat" cmpd="sng">
                <a:solidFill>
                  <a:srgbClr val="000000"/>
                </a:solidFill>
                <a:prstDash val="solid"/>
                <a:round/>
                <a:headEnd type="none" w="sm" len="sm"/>
                <a:tailEnd type="triangle" w="med" len="med"/>
              </a:ln>
            </p:spPr>
          </p:cxnSp>
          <p:sp>
            <p:nvSpPr>
              <p:cNvPr id="572" name="Google Shape;572;p56"/>
              <p:cNvSpPr txBox="1"/>
              <p:nvPr/>
            </p:nvSpPr>
            <p:spPr>
              <a:xfrm>
                <a:off x="3445064" y="1962149"/>
                <a:ext cx="1117616" cy="292347"/>
              </a:xfrm>
              <a:prstGeom prst="rect">
                <a:avLst/>
              </a:prstGeom>
              <a:solidFill>
                <a:srgbClr val="FFFFFF"/>
              </a:solid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1300" dirty="0">
                    <a:solidFill>
                      <a:srgbClr val="000000"/>
                    </a:solidFill>
                    <a:latin typeface="Arial"/>
                    <a:ea typeface="Arial"/>
                    <a:cs typeface="Arial"/>
                    <a:sym typeface="Arial"/>
                  </a:rPr>
                  <a:t>Un vaccin animal incompris</a:t>
                </a:r>
                <a:endParaRPr lang="fr-FR" sz="1300" dirty="0"/>
              </a:p>
            </p:txBody>
          </p:sp>
        </p:grpSp>
        <p:grpSp>
          <p:nvGrpSpPr>
            <p:cNvPr id="573" name="Google Shape;573;p56"/>
            <p:cNvGrpSpPr/>
            <p:nvPr/>
          </p:nvGrpSpPr>
          <p:grpSpPr>
            <a:xfrm>
              <a:off x="2615482" y="2950550"/>
              <a:ext cx="5126618" cy="292347"/>
              <a:chOff x="2685701" y="2014016"/>
              <a:chExt cx="2094846" cy="292347"/>
            </a:xfrm>
          </p:grpSpPr>
          <p:cxnSp>
            <p:nvCxnSpPr>
              <p:cNvPr id="574" name="Google Shape;574;p56"/>
              <p:cNvCxnSpPr/>
              <p:nvPr/>
            </p:nvCxnSpPr>
            <p:spPr>
              <a:xfrm>
                <a:off x="4151744" y="2133599"/>
                <a:ext cx="628803" cy="0"/>
              </a:xfrm>
              <a:prstGeom prst="straightConnector1">
                <a:avLst/>
              </a:prstGeom>
              <a:noFill/>
              <a:ln w="9525" cap="flat" cmpd="sng">
                <a:solidFill>
                  <a:srgbClr val="000000"/>
                </a:solidFill>
                <a:prstDash val="solid"/>
                <a:round/>
                <a:headEnd type="none" w="sm" len="sm"/>
                <a:tailEnd type="triangle" w="med" len="med"/>
              </a:ln>
            </p:spPr>
          </p:cxnSp>
          <p:sp>
            <p:nvSpPr>
              <p:cNvPr id="575" name="Google Shape;575;p56"/>
              <p:cNvSpPr txBox="1"/>
              <p:nvPr/>
            </p:nvSpPr>
            <p:spPr>
              <a:xfrm>
                <a:off x="2685701" y="2014016"/>
                <a:ext cx="1903871" cy="292347"/>
              </a:xfrm>
              <a:prstGeom prst="rect">
                <a:avLst/>
              </a:prstGeom>
              <a:solidFill>
                <a:srgbClr val="FFFFFF"/>
              </a:solid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1300" dirty="0">
                    <a:solidFill>
                      <a:srgbClr val="000000"/>
                    </a:solidFill>
                    <a:latin typeface="Arial"/>
                    <a:ea typeface="Arial"/>
                    <a:cs typeface="Arial"/>
                    <a:sym typeface="Arial"/>
                  </a:rPr>
                  <a:t>Pas d'incinération/d'enfouissement des cadavres d'animaux</a:t>
                </a:r>
                <a:endParaRPr lang="fr-FR" sz="1300" dirty="0"/>
              </a:p>
            </p:txBody>
          </p:sp>
        </p:grpSp>
        <p:grpSp>
          <p:nvGrpSpPr>
            <p:cNvPr id="576" name="Google Shape;576;p56"/>
            <p:cNvGrpSpPr/>
            <p:nvPr/>
          </p:nvGrpSpPr>
          <p:grpSpPr>
            <a:xfrm>
              <a:off x="4058587" y="3213680"/>
              <a:ext cx="3853353" cy="292347"/>
              <a:chOff x="3128105" y="1678925"/>
              <a:chExt cx="1574562" cy="292347"/>
            </a:xfrm>
          </p:grpSpPr>
          <p:cxnSp>
            <p:nvCxnSpPr>
              <p:cNvPr id="577" name="Google Shape;577;p56"/>
              <p:cNvCxnSpPr/>
              <p:nvPr/>
            </p:nvCxnSpPr>
            <p:spPr>
              <a:xfrm>
                <a:off x="4073864" y="1841811"/>
                <a:ext cx="628803" cy="0"/>
              </a:xfrm>
              <a:prstGeom prst="straightConnector1">
                <a:avLst/>
              </a:prstGeom>
              <a:noFill/>
              <a:ln w="9525" cap="flat" cmpd="sng">
                <a:solidFill>
                  <a:srgbClr val="000000"/>
                </a:solidFill>
                <a:prstDash val="solid"/>
                <a:round/>
                <a:headEnd type="none" w="sm" len="sm"/>
                <a:tailEnd type="triangle" w="med" len="med"/>
              </a:ln>
            </p:spPr>
          </p:cxnSp>
          <p:sp>
            <p:nvSpPr>
              <p:cNvPr id="578" name="Google Shape;578;p56"/>
              <p:cNvSpPr txBox="1"/>
              <p:nvPr/>
            </p:nvSpPr>
            <p:spPr>
              <a:xfrm>
                <a:off x="3128105" y="1678925"/>
                <a:ext cx="1435390" cy="292347"/>
              </a:xfrm>
              <a:prstGeom prst="rect">
                <a:avLst/>
              </a:prstGeom>
              <a:solidFill>
                <a:srgbClr val="FFFFFF"/>
              </a:solid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1300" dirty="0">
                    <a:solidFill>
                      <a:srgbClr val="000000"/>
                    </a:solidFill>
                    <a:latin typeface="Arial"/>
                    <a:ea typeface="Arial"/>
                    <a:cs typeface="Arial"/>
                    <a:sym typeface="Arial"/>
                  </a:rPr>
                  <a:t>Vendre/consommer de la viande douteuse</a:t>
                </a:r>
                <a:endParaRPr lang="fr-FR" sz="1300" dirty="0"/>
              </a:p>
            </p:txBody>
          </p:sp>
        </p:grpSp>
        <p:grpSp>
          <p:nvGrpSpPr>
            <p:cNvPr id="579" name="Google Shape;579;p56"/>
            <p:cNvGrpSpPr/>
            <p:nvPr/>
          </p:nvGrpSpPr>
          <p:grpSpPr>
            <a:xfrm>
              <a:off x="4121836" y="3777451"/>
              <a:ext cx="4204027" cy="292347"/>
              <a:chOff x="3304393" y="1801398"/>
              <a:chExt cx="1620433" cy="292347"/>
            </a:xfrm>
          </p:grpSpPr>
          <p:cxnSp>
            <p:nvCxnSpPr>
              <p:cNvPr id="580" name="Google Shape;580;p56"/>
              <p:cNvCxnSpPr/>
              <p:nvPr/>
            </p:nvCxnSpPr>
            <p:spPr>
              <a:xfrm>
                <a:off x="4296023" y="1948309"/>
                <a:ext cx="628803" cy="0"/>
              </a:xfrm>
              <a:prstGeom prst="straightConnector1">
                <a:avLst/>
              </a:prstGeom>
              <a:noFill/>
              <a:ln w="9525" cap="flat" cmpd="sng">
                <a:solidFill>
                  <a:srgbClr val="000000"/>
                </a:solidFill>
                <a:prstDash val="solid"/>
                <a:round/>
                <a:headEnd type="none" w="sm" len="sm"/>
                <a:tailEnd type="triangle" w="med" len="med"/>
              </a:ln>
            </p:spPr>
          </p:cxnSp>
          <p:sp>
            <p:nvSpPr>
              <p:cNvPr id="581" name="Google Shape;581;p56"/>
              <p:cNvSpPr txBox="1"/>
              <p:nvPr/>
            </p:nvSpPr>
            <p:spPr>
              <a:xfrm>
                <a:off x="3304393" y="1801398"/>
                <a:ext cx="1394432" cy="292347"/>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300" dirty="0">
                    <a:solidFill>
                      <a:srgbClr val="000000"/>
                    </a:solidFill>
                    <a:latin typeface="Arial"/>
                    <a:ea typeface="Arial"/>
                    <a:cs typeface="Arial"/>
                    <a:sym typeface="Arial"/>
                  </a:rPr>
                  <a:t>Pas de quarantaine pour les animaux malades</a:t>
                </a:r>
                <a:endParaRPr lang="fr-FR" sz="1300" dirty="0"/>
              </a:p>
            </p:txBody>
          </p:sp>
        </p:grpSp>
        <p:grpSp>
          <p:nvGrpSpPr>
            <p:cNvPr id="582" name="Google Shape;582;p56"/>
            <p:cNvGrpSpPr/>
            <p:nvPr/>
          </p:nvGrpSpPr>
          <p:grpSpPr>
            <a:xfrm>
              <a:off x="4615128" y="3519888"/>
              <a:ext cx="3492648" cy="292347"/>
              <a:chOff x="3297632" y="1678245"/>
              <a:chExt cx="1427170" cy="292347"/>
            </a:xfrm>
          </p:grpSpPr>
          <p:cxnSp>
            <p:nvCxnSpPr>
              <p:cNvPr id="583" name="Google Shape;583;p56"/>
              <p:cNvCxnSpPr/>
              <p:nvPr/>
            </p:nvCxnSpPr>
            <p:spPr>
              <a:xfrm>
                <a:off x="4095999" y="1838821"/>
                <a:ext cx="628803" cy="0"/>
              </a:xfrm>
              <a:prstGeom prst="straightConnector1">
                <a:avLst/>
              </a:prstGeom>
              <a:noFill/>
              <a:ln w="9525" cap="flat" cmpd="sng">
                <a:solidFill>
                  <a:srgbClr val="000000"/>
                </a:solidFill>
                <a:prstDash val="solid"/>
                <a:round/>
                <a:headEnd type="none" w="sm" len="sm"/>
                <a:tailEnd type="triangle" w="med" len="med"/>
              </a:ln>
            </p:spPr>
          </p:cxnSp>
          <p:sp>
            <p:nvSpPr>
              <p:cNvPr id="584" name="Google Shape;584;p56"/>
              <p:cNvSpPr txBox="1"/>
              <p:nvPr/>
            </p:nvSpPr>
            <p:spPr>
              <a:xfrm>
                <a:off x="3297632" y="1678245"/>
                <a:ext cx="1253561" cy="292347"/>
              </a:xfrm>
              <a:prstGeom prst="rect">
                <a:avLst/>
              </a:prstGeom>
              <a:solidFill>
                <a:srgbClr val="FFFFFF"/>
              </a:solid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1300" dirty="0">
                    <a:solidFill>
                      <a:srgbClr val="000000"/>
                    </a:solidFill>
                    <a:latin typeface="Arial"/>
                    <a:ea typeface="Arial"/>
                    <a:cs typeface="Arial"/>
                    <a:sym typeface="Arial"/>
                  </a:rPr>
                  <a:t>Mauvaises pratiques d'hygiène</a:t>
                </a:r>
                <a:endParaRPr lang="fr-FR" sz="1300" dirty="0"/>
              </a:p>
            </p:txBody>
          </p:sp>
        </p:grpSp>
      </p:grpSp>
      <p:grpSp>
        <p:nvGrpSpPr>
          <p:cNvPr id="585" name="Google Shape;585;p56"/>
          <p:cNvGrpSpPr/>
          <p:nvPr/>
        </p:nvGrpSpPr>
        <p:grpSpPr>
          <a:xfrm>
            <a:off x="507566" y="2506065"/>
            <a:ext cx="3577976" cy="1602195"/>
            <a:chOff x="1116883" y="2389048"/>
            <a:chExt cx="3577976" cy="1602195"/>
          </a:xfrm>
        </p:grpSpPr>
        <p:grpSp>
          <p:nvGrpSpPr>
            <p:cNvPr id="586" name="Google Shape;586;p56"/>
            <p:cNvGrpSpPr/>
            <p:nvPr/>
          </p:nvGrpSpPr>
          <p:grpSpPr>
            <a:xfrm>
              <a:off x="1116883" y="2389048"/>
              <a:ext cx="2853309" cy="292347"/>
              <a:chOff x="2468071" y="1946037"/>
              <a:chExt cx="2312476" cy="292347"/>
            </a:xfrm>
          </p:grpSpPr>
          <p:cxnSp>
            <p:nvCxnSpPr>
              <p:cNvPr id="587" name="Google Shape;587;p56"/>
              <p:cNvCxnSpPr/>
              <p:nvPr/>
            </p:nvCxnSpPr>
            <p:spPr>
              <a:xfrm>
                <a:off x="4151744" y="2133599"/>
                <a:ext cx="628803" cy="0"/>
              </a:xfrm>
              <a:prstGeom prst="straightConnector1">
                <a:avLst/>
              </a:prstGeom>
              <a:noFill/>
              <a:ln w="9525" cap="flat" cmpd="sng">
                <a:solidFill>
                  <a:srgbClr val="000000"/>
                </a:solidFill>
                <a:prstDash val="solid"/>
                <a:round/>
                <a:headEnd type="none" w="sm" len="sm"/>
                <a:tailEnd type="triangle" w="med" len="med"/>
              </a:ln>
            </p:spPr>
          </p:cxnSp>
          <p:sp>
            <p:nvSpPr>
              <p:cNvPr id="588" name="Google Shape;588;p56"/>
              <p:cNvSpPr txBox="1"/>
              <p:nvPr/>
            </p:nvSpPr>
            <p:spPr>
              <a:xfrm>
                <a:off x="2468071" y="1946037"/>
                <a:ext cx="2034179" cy="292347"/>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300" dirty="0">
                    <a:solidFill>
                      <a:srgbClr val="000000"/>
                    </a:solidFill>
                    <a:latin typeface="Arial"/>
                    <a:ea typeface="Arial"/>
                    <a:cs typeface="Arial"/>
                    <a:sym typeface="Arial"/>
                  </a:rPr>
                  <a:t>Présence de spores d'anthrax</a:t>
                </a:r>
                <a:endParaRPr lang="fr-FR" sz="1300" dirty="0"/>
              </a:p>
            </p:txBody>
          </p:sp>
        </p:grpSp>
        <p:grpSp>
          <p:nvGrpSpPr>
            <p:cNvPr id="589" name="Google Shape;589;p56"/>
            <p:cNvGrpSpPr/>
            <p:nvPr/>
          </p:nvGrpSpPr>
          <p:grpSpPr>
            <a:xfrm>
              <a:off x="1968947" y="3079568"/>
              <a:ext cx="2314790" cy="292347"/>
              <a:chOff x="3458854" y="2011691"/>
              <a:chExt cx="1300054" cy="281047"/>
            </a:xfrm>
          </p:grpSpPr>
          <p:cxnSp>
            <p:nvCxnSpPr>
              <p:cNvPr id="590" name="Google Shape;590;p56"/>
              <p:cNvCxnSpPr/>
              <p:nvPr/>
            </p:nvCxnSpPr>
            <p:spPr>
              <a:xfrm rot="10800000" flipH="1">
                <a:off x="4151744" y="2111838"/>
                <a:ext cx="607164" cy="21760"/>
              </a:xfrm>
              <a:prstGeom prst="straightConnector1">
                <a:avLst/>
              </a:prstGeom>
              <a:noFill/>
              <a:ln w="9525" cap="flat" cmpd="sng">
                <a:solidFill>
                  <a:srgbClr val="000000"/>
                </a:solidFill>
                <a:prstDash val="solid"/>
                <a:round/>
                <a:headEnd type="none" w="sm" len="sm"/>
                <a:tailEnd type="triangle" w="med" len="med"/>
              </a:ln>
            </p:spPr>
          </p:cxnSp>
          <p:sp>
            <p:nvSpPr>
              <p:cNvPr id="591" name="Google Shape;591;p56"/>
              <p:cNvSpPr txBox="1"/>
              <p:nvPr/>
            </p:nvSpPr>
            <p:spPr>
              <a:xfrm>
                <a:off x="3458854" y="2011691"/>
                <a:ext cx="1075704" cy="281047"/>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300" dirty="0">
                    <a:solidFill>
                      <a:srgbClr val="000000"/>
                    </a:solidFill>
                    <a:latin typeface="Arial"/>
                    <a:ea typeface="Arial"/>
                    <a:cs typeface="Arial"/>
                    <a:sym typeface="Arial"/>
                  </a:rPr>
                  <a:t>Contact avec le bétail</a:t>
                </a:r>
                <a:endParaRPr lang="fr-FR" sz="1300" dirty="0"/>
              </a:p>
            </p:txBody>
          </p:sp>
        </p:grpSp>
        <p:grpSp>
          <p:nvGrpSpPr>
            <p:cNvPr id="592" name="Google Shape;592;p56"/>
            <p:cNvGrpSpPr/>
            <p:nvPr/>
          </p:nvGrpSpPr>
          <p:grpSpPr>
            <a:xfrm>
              <a:off x="1657216" y="2724621"/>
              <a:ext cx="2491509" cy="292347"/>
              <a:chOff x="3109264" y="1963307"/>
              <a:chExt cx="1671283" cy="281047"/>
            </a:xfrm>
          </p:grpSpPr>
          <p:cxnSp>
            <p:nvCxnSpPr>
              <p:cNvPr id="593" name="Google Shape;593;p56"/>
              <p:cNvCxnSpPr/>
              <p:nvPr/>
            </p:nvCxnSpPr>
            <p:spPr>
              <a:xfrm>
                <a:off x="4151744" y="2133599"/>
                <a:ext cx="628803" cy="0"/>
              </a:xfrm>
              <a:prstGeom prst="straightConnector1">
                <a:avLst/>
              </a:prstGeom>
              <a:noFill/>
              <a:ln w="9525" cap="flat" cmpd="sng">
                <a:solidFill>
                  <a:srgbClr val="000000"/>
                </a:solidFill>
                <a:prstDash val="solid"/>
                <a:round/>
                <a:headEnd type="none" w="sm" len="sm"/>
                <a:tailEnd type="triangle" w="med" len="med"/>
              </a:ln>
            </p:spPr>
          </p:cxnSp>
          <p:sp>
            <p:nvSpPr>
              <p:cNvPr id="594" name="Google Shape;594;p56"/>
              <p:cNvSpPr txBox="1"/>
              <p:nvPr/>
            </p:nvSpPr>
            <p:spPr>
              <a:xfrm>
                <a:off x="3109264" y="1963307"/>
                <a:ext cx="1398883" cy="281047"/>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300" dirty="0">
                    <a:solidFill>
                      <a:srgbClr val="000000"/>
                    </a:solidFill>
                    <a:latin typeface="Arial"/>
                    <a:ea typeface="Arial"/>
                    <a:cs typeface="Arial"/>
                    <a:sym typeface="Arial"/>
                  </a:rPr>
                  <a:t>Absence de vaccination</a:t>
                </a:r>
                <a:endParaRPr lang="fr-FR" sz="1300" dirty="0"/>
              </a:p>
            </p:txBody>
          </p:sp>
        </p:grpSp>
        <p:grpSp>
          <p:nvGrpSpPr>
            <p:cNvPr id="595" name="Google Shape;595;p56"/>
            <p:cNvGrpSpPr/>
            <p:nvPr/>
          </p:nvGrpSpPr>
          <p:grpSpPr>
            <a:xfrm>
              <a:off x="1736069" y="3399843"/>
              <a:ext cx="2761381" cy="292347"/>
              <a:chOff x="3546125" y="2017989"/>
              <a:chExt cx="1249758" cy="281047"/>
            </a:xfrm>
          </p:grpSpPr>
          <p:cxnSp>
            <p:nvCxnSpPr>
              <p:cNvPr id="596" name="Google Shape;596;p56"/>
              <p:cNvCxnSpPr>
                <a:cxnSpLocks/>
              </p:cNvCxnSpPr>
              <p:nvPr/>
            </p:nvCxnSpPr>
            <p:spPr>
              <a:xfrm>
                <a:off x="4151744" y="2133599"/>
                <a:ext cx="644139" cy="0"/>
              </a:xfrm>
              <a:prstGeom prst="straightConnector1">
                <a:avLst/>
              </a:prstGeom>
              <a:noFill/>
              <a:ln w="9525" cap="flat" cmpd="sng">
                <a:solidFill>
                  <a:srgbClr val="000000"/>
                </a:solidFill>
                <a:prstDash val="solid"/>
                <a:round/>
                <a:headEnd type="none" w="sm" len="sm"/>
                <a:tailEnd type="triangle" w="med" len="med"/>
              </a:ln>
            </p:spPr>
          </p:cxnSp>
          <p:sp>
            <p:nvSpPr>
              <p:cNvPr id="597" name="Google Shape;597;p56"/>
              <p:cNvSpPr txBox="1"/>
              <p:nvPr/>
            </p:nvSpPr>
            <p:spPr>
              <a:xfrm>
                <a:off x="3546125" y="2017989"/>
                <a:ext cx="1057708" cy="281047"/>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300" dirty="0">
                    <a:solidFill>
                      <a:srgbClr val="000000"/>
                    </a:solidFill>
                    <a:latin typeface="Arial"/>
                    <a:ea typeface="Arial"/>
                    <a:cs typeface="Arial"/>
                    <a:sym typeface="Arial"/>
                  </a:rPr>
                  <a:t>Pas assez de vétérinaires</a:t>
                </a:r>
                <a:endParaRPr lang="fr-FR" sz="1300" dirty="0"/>
              </a:p>
            </p:txBody>
          </p:sp>
        </p:grpSp>
        <p:grpSp>
          <p:nvGrpSpPr>
            <p:cNvPr id="598" name="Google Shape;598;p56"/>
            <p:cNvGrpSpPr/>
            <p:nvPr/>
          </p:nvGrpSpPr>
          <p:grpSpPr>
            <a:xfrm>
              <a:off x="1416951" y="3698896"/>
              <a:ext cx="3277908" cy="292347"/>
              <a:chOff x="3582588" y="1921924"/>
              <a:chExt cx="1245231" cy="737423"/>
            </a:xfrm>
          </p:grpSpPr>
          <p:cxnSp>
            <p:nvCxnSpPr>
              <p:cNvPr id="599" name="Google Shape;599;p56"/>
              <p:cNvCxnSpPr>
                <a:cxnSpLocks/>
              </p:cNvCxnSpPr>
              <p:nvPr/>
            </p:nvCxnSpPr>
            <p:spPr>
              <a:xfrm>
                <a:off x="4179587" y="2252304"/>
                <a:ext cx="648232" cy="0"/>
              </a:xfrm>
              <a:prstGeom prst="straightConnector1">
                <a:avLst/>
              </a:prstGeom>
              <a:noFill/>
              <a:ln w="9525" cap="flat" cmpd="sng">
                <a:solidFill>
                  <a:srgbClr val="000000"/>
                </a:solidFill>
                <a:prstDash val="solid"/>
                <a:round/>
                <a:headEnd type="none" w="sm" len="sm"/>
                <a:tailEnd type="triangle" w="med" len="med"/>
              </a:ln>
            </p:spPr>
          </p:cxnSp>
          <p:sp>
            <p:nvSpPr>
              <p:cNvPr id="600" name="Google Shape;600;p56"/>
              <p:cNvSpPr txBox="1"/>
              <p:nvPr/>
            </p:nvSpPr>
            <p:spPr>
              <a:xfrm>
                <a:off x="3582588" y="1921924"/>
                <a:ext cx="1097041" cy="737423"/>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300" dirty="0">
                    <a:solidFill>
                      <a:srgbClr val="000000"/>
                    </a:solidFill>
                    <a:latin typeface="Arial"/>
                    <a:ea typeface="Arial"/>
                    <a:cs typeface="Arial"/>
                    <a:sym typeface="Arial"/>
                  </a:rPr>
                  <a:t>Risque accru en cas de sécheresse</a:t>
                </a:r>
                <a:endParaRPr lang="fr-FR" sz="1300" dirty="0"/>
              </a:p>
            </p:txBody>
          </p:sp>
        </p:grpSp>
      </p:grpSp>
      <p:grpSp>
        <p:nvGrpSpPr>
          <p:cNvPr id="601" name="Google Shape;601;p56"/>
          <p:cNvGrpSpPr/>
          <p:nvPr/>
        </p:nvGrpSpPr>
        <p:grpSpPr>
          <a:xfrm>
            <a:off x="5609446" y="5528384"/>
            <a:ext cx="3369333" cy="292347"/>
            <a:chOff x="3596628" y="2060735"/>
            <a:chExt cx="1145255" cy="257859"/>
          </a:xfrm>
        </p:grpSpPr>
        <p:cxnSp>
          <p:nvCxnSpPr>
            <p:cNvPr id="602" name="Google Shape;602;p56"/>
            <p:cNvCxnSpPr/>
            <p:nvPr/>
          </p:nvCxnSpPr>
          <p:spPr>
            <a:xfrm>
              <a:off x="4113080" y="2209430"/>
              <a:ext cx="628803" cy="0"/>
            </a:xfrm>
            <a:prstGeom prst="straightConnector1">
              <a:avLst/>
            </a:prstGeom>
            <a:noFill/>
            <a:ln w="9525" cap="flat" cmpd="sng">
              <a:solidFill>
                <a:srgbClr val="000000"/>
              </a:solidFill>
              <a:prstDash val="solid"/>
              <a:round/>
              <a:headEnd type="none" w="sm" len="sm"/>
              <a:tailEnd type="triangle" w="med" len="med"/>
            </a:ln>
          </p:spPr>
        </p:cxnSp>
        <p:sp>
          <p:nvSpPr>
            <p:cNvPr id="603" name="Google Shape;603;p56"/>
            <p:cNvSpPr txBox="1"/>
            <p:nvPr/>
          </p:nvSpPr>
          <p:spPr>
            <a:xfrm>
              <a:off x="3596628" y="2060735"/>
              <a:ext cx="1007408" cy="257859"/>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300" dirty="0">
                  <a:solidFill>
                    <a:srgbClr val="000000"/>
                  </a:solidFill>
                  <a:latin typeface="Arial"/>
                  <a:ea typeface="Arial"/>
                  <a:cs typeface="Arial"/>
                  <a:sym typeface="Arial"/>
                </a:rPr>
                <a:t>Pas d'examen régulier des rapports</a:t>
              </a:r>
              <a:endParaRPr sz="1300" dirty="0"/>
            </a:p>
          </p:txBody>
        </p:sp>
      </p:grpSp>
      <p:grpSp>
        <p:nvGrpSpPr>
          <p:cNvPr id="604" name="Google Shape;604;p56"/>
          <p:cNvGrpSpPr/>
          <p:nvPr/>
        </p:nvGrpSpPr>
        <p:grpSpPr>
          <a:xfrm>
            <a:off x="852111" y="4449215"/>
            <a:ext cx="4300027" cy="1257411"/>
            <a:chOff x="580707" y="4365221"/>
            <a:chExt cx="4300027" cy="1257411"/>
          </a:xfrm>
        </p:grpSpPr>
        <p:grpSp>
          <p:nvGrpSpPr>
            <p:cNvPr id="605" name="Google Shape;605;p56"/>
            <p:cNvGrpSpPr/>
            <p:nvPr/>
          </p:nvGrpSpPr>
          <p:grpSpPr>
            <a:xfrm>
              <a:off x="1428511" y="4365221"/>
              <a:ext cx="3452223" cy="292347"/>
              <a:chOff x="3334564" y="1976480"/>
              <a:chExt cx="1521660" cy="292347"/>
            </a:xfrm>
          </p:grpSpPr>
          <p:cxnSp>
            <p:nvCxnSpPr>
              <p:cNvPr id="606" name="Google Shape;606;p56"/>
              <p:cNvCxnSpPr/>
              <p:nvPr/>
            </p:nvCxnSpPr>
            <p:spPr>
              <a:xfrm>
                <a:off x="4227421" y="2102540"/>
                <a:ext cx="628803" cy="0"/>
              </a:xfrm>
              <a:prstGeom prst="straightConnector1">
                <a:avLst/>
              </a:prstGeom>
              <a:noFill/>
              <a:ln w="9525" cap="flat" cmpd="sng">
                <a:solidFill>
                  <a:srgbClr val="000000"/>
                </a:solidFill>
                <a:prstDash val="solid"/>
                <a:round/>
                <a:headEnd type="none" w="sm" len="sm"/>
                <a:tailEnd type="triangle" w="med" len="med"/>
              </a:ln>
            </p:spPr>
          </p:cxnSp>
          <p:sp>
            <p:nvSpPr>
              <p:cNvPr id="607" name="Google Shape;607;p56"/>
              <p:cNvSpPr txBox="1"/>
              <p:nvPr/>
            </p:nvSpPr>
            <p:spPr>
              <a:xfrm>
                <a:off x="3334564" y="1976480"/>
                <a:ext cx="1311227" cy="292347"/>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300" dirty="0">
                    <a:solidFill>
                      <a:srgbClr val="000000"/>
                    </a:solidFill>
                    <a:latin typeface="Arial"/>
                    <a:ea typeface="Arial"/>
                    <a:cs typeface="Arial"/>
                    <a:sym typeface="Arial"/>
                  </a:rPr>
                  <a:t>Mauvais diagnostic des cas humains</a:t>
                </a:r>
                <a:endParaRPr lang="fr-FR" sz="1300" dirty="0"/>
              </a:p>
            </p:txBody>
          </p:sp>
        </p:grpSp>
        <p:grpSp>
          <p:nvGrpSpPr>
            <p:cNvPr id="608" name="Google Shape;608;p56"/>
            <p:cNvGrpSpPr/>
            <p:nvPr/>
          </p:nvGrpSpPr>
          <p:grpSpPr>
            <a:xfrm>
              <a:off x="1424973" y="5320191"/>
              <a:ext cx="2920429" cy="302441"/>
              <a:chOff x="3373100" y="2058659"/>
              <a:chExt cx="1418689" cy="460772"/>
            </a:xfrm>
          </p:grpSpPr>
          <p:cxnSp>
            <p:nvCxnSpPr>
              <p:cNvPr id="609" name="Google Shape;609;p56"/>
              <p:cNvCxnSpPr/>
              <p:nvPr/>
            </p:nvCxnSpPr>
            <p:spPr>
              <a:xfrm>
                <a:off x="4162986" y="2250577"/>
                <a:ext cx="628803" cy="0"/>
              </a:xfrm>
              <a:prstGeom prst="straightConnector1">
                <a:avLst/>
              </a:prstGeom>
              <a:noFill/>
              <a:ln w="9525" cap="flat" cmpd="sng">
                <a:solidFill>
                  <a:srgbClr val="000000"/>
                </a:solidFill>
                <a:prstDash val="solid"/>
                <a:round/>
                <a:headEnd type="none" w="sm" len="sm"/>
                <a:tailEnd type="triangle" w="med" len="med"/>
              </a:ln>
            </p:spPr>
          </p:cxnSp>
          <p:sp>
            <p:nvSpPr>
              <p:cNvPr id="610" name="Google Shape;610;p56"/>
              <p:cNvSpPr txBox="1"/>
              <p:nvPr/>
            </p:nvSpPr>
            <p:spPr>
              <a:xfrm>
                <a:off x="3373100" y="2058659"/>
                <a:ext cx="1241009" cy="460772"/>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300" dirty="0">
                    <a:solidFill>
                      <a:srgbClr val="000000"/>
                    </a:solidFill>
                    <a:latin typeface="Arial"/>
                    <a:ea typeface="Arial"/>
                    <a:cs typeface="Arial"/>
                    <a:sym typeface="Arial"/>
                  </a:rPr>
                  <a:t>Absence de tests de laboratoire</a:t>
                </a:r>
                <a:endParaRPr lang="fr-FR" sz="1300" dirty="0"/>
              </a:p>
            </p:txBody>
          </p:sp>
        </p:grpSp>
        <p:grpSp>
          <p:nvGrpSpPr>
            <p:cNvPr id="611" name="Google Shape;611;p56"/>
            <p:cNvGrpSpPr/>
            <p:nvPr/>
          </p:nvGrpSpPr>
          <p:grpSpPr>
            <a:xfrm>
              <a:off x="580707" y="4996318"/>
              <a:ext cx="3923979" cy="292347"/>
              <a:chOff x="3360850" y="2025919"/>
              <a:chExt cx="1449041" cy="257859"/>
            </a:xfrm>
          </p:grpSpPr>
          <p:cxnSp>
            <p:nvCxnSpPr>
              <p:cNvPr id="612" name="Google Shape;612;p56"/>
              <p:cNvCxnSpPr/>
              <p:nvPr/>
            </p:nvCxnSpPr>
            <p:spPr>
              <a:xfrm>
                <a:off x="4181088" y="2160033"/>
                <a:ext cx="628803" cy="0"/>
              </a:xfrm>
              <a:prstGeom prst="straightConnector1">
                <a:avLst/>
              </a:prstGeom>
              <a:noFill/>
              <a:ln w="9525" cap="flat" cmpd="sng">
                <a:solidFill>
                  <a:srgbClr val="000000"/>
                </a:solidFill>
                <a:prstDash val="solid"/>
                <a:round/>
                <a:headEnd type="none" w="sm" len="sm"/>
                <a:tailEnd type="triangle" w="med" len="med"/>
              </a:ln>
            </p:spPr>
          </p:cxnSp>
          <p:sp>
            <p:nvSpPr>
              <p:cNvPr id="613" name="Google Shape;613;p56"/>
              <p:cNvSpPr txBox="1"/>
              <p:nvPr/>
            </p:nvSpPr>
            <p:spPr>
              <a:xfrm>
                <a:off x="3360850" y="2025919"/>
                <a:ext cx="1308676" cy="257859"/>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300" dirty="0">
                    <a:solidFill>
                      <a:srgbClr val="000000"/>
                    </a:solidFill>
                    <a:latin typeface="Arial"/>
                    <a:ea typeface="Arial"/>
                    <a:cs typeface="Arial"/>
                    <a:sym typeface="Arial"/>
                  </a:rPr>
                  <a:t>Faible taux de signalement par les cliniciens</a:t>
                </a:r>
                <a:endParaRPr lang="fr-FR" sz="1300" dirty="0"/>
              </a:p>
            </p:txBody>
          </p:sp>
        </p:grpSp>
        <p:grpSp>
          <p:nvGrpSpPr>
            <p:cNvPr id="614" name="Google Shape;614;p56"/>
            <p:cNvGrpSpPr/>
            <p:nvPr/>
          </p:nvGrpSpPr>
          <p:grpSpPr>
            <a:xfrm>
              <a:off x="1508889" y="4689762"/>
              <a:ext cx="3194175" cy="292347"/>
              <a:chOff x="3705771" y="2040300"/>
              <a:chExt cx="1129739" cy="445199"/>
            </a:xfrm>
          </p:grpSpPr>
          <p:cxnSp>
            <p:nvCxnSpPr>
              <p:cNvPr id="615" name="Google Shape;615;p56"/>
              <p:cNvCxnSpPr/>
              <p:nvPr/>
            </p:nvCxnSpPr>
            <p:spPr>
              <a:xfrm>
                <a:off x="4206707" y="2202037"/>
                <a:ext cx="628803" cy="0"/>
              </a:xfrm>
              <a:prstGeom prst="straightConnector1">
                <a:avLst/>
              </a:prstGeom>
              <a:noFill/>
              <a:ln w="9525" cap="flat" cmpd="sng">
                <a:solidFill>
                  <a:srgbClr val="000000"/>
                </a:solidFill>
                <a:prstDash val="solid"/>
                <a:round/>
                <a:headEnd type="none" w="sm" len="sm"/>
                <a:tailEnd type="triangle" w="med" len="med"/>
              </a:ln>
            </p:spPr>
          </p:cxnSp>
          <p:sp>
            <p:nvSpPr>
              <p:cNvPr id="616" name="Google Shape;616;p56"/>
              <p:cNvSpPr txBox="1"/>
              <p:nvPr/>
            </p:nvSpPr>
            <p:spPr>
              <a:xfrm>
                <a:off x="3705771" y="2040300"/>
                <a:ext cx="944974" cy="445199"/>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300" dirty="0">
                    <a:solidFill>
                      <a:srgbClr val="000000"/>
                    </a:solidFill>
                    <a:latin typeface="Arial"/>
                    <a:ea typeface="Arial"/>
                    <a:cs typeface="Arial"/>
                    <a:sym typeface="Arial"/>
                  </a:rPr>
                  <a:t>Faible accès aux soins de santé</a:t>
                </a:r>
                <a:endParaRPr lang="fr-FR" sz="1300" dirty="0"/>
              </a:p>
            </p:txBody>
          </p:sp>
        </p:grpSp>
      </p:grpSp>
      <p:sp>
        <p:nvSpPr>
          <p:cNvPr id="617" name="Google Shape;617;p56"/>
          <p:cNvSpPr/>
          <p:nvPr/>
        </p:nvSpPr>
        <p:spPr>
          <a:xfrm>
            <a:off x="1875097" y="1559966"/>
            <a:ext cx="2210447" cy="707886"/>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fr-FR" sz="2000" b="1" dirty="0">
                <a:solidFill>
                  <a:srgbClr val="00953A"/>
                </a:solidFill>
                <a:latin typeface="Arial"/>
                <a:ea typeface="Arial"/>
                <a:cs typeface="Arial"/>
                <a:sym typeface="Arial"/>
              </a:rPr>
              <a:t>Environnement/</a:t>
            </a:r>
            <a:endParaRPr lang="fr-FR" dirty="0"/>
          </a:p>
          <a:p>
            <a:pPr marL="0" marR="0" lvl="0" indent="0" algn="ctr" rtl="0">
              <a:spcBef>
                <a:spcPts val="0"/>
              </a:spcBef>
              <a:spcAft>
                <a:spcPts val="0"/>
              </a:spcAft>
              <a:buNone/>
            </a:pPr>
            <a:r>
              <a:rPr lang="fr-FR" sz="2000" b="1" dirty="0">
                <a:solidFill>
                  <a:srgbClr val="00953A"/>
                </a:solidFill>
                <a:latin typeface="Arial"/>
                <a:ea typeface="Arial"/>
                <a:cs typeface="Arial"/>
                <a:sym typeface="Arial"/>
              </a:rPr>
              <a:t>animal</a:t>
            </a:r>
            <a:endParaRPr lang="fr-FR" dirty="0"/>
          </a:p>
        </p:txBody>
      </p:sp>
      <p:sp>
        <p:nvSpPr>
          <p:cNvPr id="2" name="Google Shape;514;p55">
            <a:extLst>
              <a:ext uri="{FF2B5EF4-FFF2-40B4-BE49-F238E27FC236}">
                <a16:creationId xmlns:a16="http://schemas.microsoft.com/office/drawing/2014/main" id="{73F58DDB-C7D9-5F84-8B09-127860963DA3}"/>
              </a:ext>
            </a:extLst>
          </p:cNvPr>
          <p:cNvSpPr txBox="1">
            <a:spLocks/>
          </p:cNvSpPr>
          <p:nvPr/>
        </p:nvSpPr>
        <p:spPr>
          <a:xfrm>
            <a:off x="838200" y="0"/>
            <a:ext cx="10515600" cy="125730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fr-FR" sz="4200" dirty="0">
                <a:latin typeface="Franklin Gothic Medium" panose="020B0603020102020204" pitchFamily="34" charset="0"/>
              </a:rPr>
              <a:t>Diagramme d’arêtes de poisson : Flambées récurrentes d'anthrax (2/2)</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622"/>
        <p:cNvGrpSpPr/>
        <p:nvPr/>
      </p:nvGrpSpPr>
      <p:grpSpPr>
        <a:xfrm>
          <a:off x="0" y="0"/>
          <a:ext cx="0" cy="0"/>
          <a:chOff x="0" y="0"/>
          <a:chExt cx="0" cy="0"/>
        </a:xfrm>
      </p:grpSpPr>
      <p:sp>
        <p:nvSpPr>
          <p:cNvPr id="623" name="Google Shape;623;p57"/>
          <p:cNvSpPr txBox="1">
            <a:spLocks noGrp="1"/>
          </p:cNvSpPr>
          <p:nvPr>
            <p:ph type="body" idx="1"/>
          </p:nvPr>
        </p:nvSpPr>
        <p:spPr>
          <a:xfrm>
            <a:off x="838200" y="1478857"/>
            <a:ext cx="11100758"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None/>
            </a:pPr>
            <a:r>
              <a:rPr lang="fr-FR" dirty="0"/>
              <a:t>Attribuez à chaque cause la mention « totalement », « partiellement » ou « hors de votre contrôle »</a:t>
            </a:r>
          </a:p>
        </p:txBody>
      </p:sp>
      <p:sp>
        <p:nvSpPr>
          <p:cNvPr id="624" name="Google Shape;624;p57"/>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Classer le degré de contrôle : Méthode TPN</a:t>
            </a:r>
          </a:p>
        </p:txBody>
      </p:sp>
      <p:graphicFrame>
        <p:nvGraphicFramePr>
          <p:cNvPr id="625" name="Google Shape;625;p57"/>
          <p:cNvGraphicFramePr/>
          <p:nvPr>
            <p:extLst>
              <p:ext uri="{D42A27DB-BD31-4B8C-83A1-F6EECF244321}">
                <p14:modId xmlns:p14="http://schemas.microsoft.com/office/powerpoint/2010/main" val="2052861223"/>
              </p:ext>
            </p:extLst>
          </p:nvPr>
        </p:nvGraphicFramePr>
        <p:xfrm>
          <a:off x="1571445" y="2628175"/>
          <a:ext cx="8521460" cy="2346990"/>
        </p:xfrm>
        <a:graphic>
          <a:graphicData uri="http://schemas.openxmlformats.org/drawingml/2006/table">
            <a:tbl>
              <a:tblPr>
                <a:noFill/>
                <a:tableStyleId>{3B8B58D9-1B5C-4AC3-BA9F-A7EB55BD13AB}</a:tableStyleId>
              </a:tblPr>
              <a:tblGrid>
                <a:gridCol w="1018800">
                  <a:extLst>
                    <a:ext uri="{9D8B030D-6E8A-4147-A177-3AD203B41FA5}">
                      <a16:colId xmlns:a16="http://schemas.microsoft.com/office/drawing/2014/main" val="20000"/>
                    </a:ext>
                  </a:extLst>
                </a:gridCol>
                <a:gridCol w="7502660">
                  <a:extLst>
                    <a:ext uri="{9D8B030D-6E8A-4147-A177-3AD203B41FA5}">
                      <a16:colId xmlns:a16="http://schemas.microsoft.com/office/drawing/2014/main" val="20001"/>
                    </a:ext>
                  </a:extLst>
                </a:gridCol>
              </a:tblGrid>
              <a:tr h="508000">
                <a:tc>
                  <a:txBody>
                    <a:bodyPr/>
                    <a:lstStyle/>
                    <a:p>
                      <a:pPr marL="0" marR="0" lvl="0" indent="0" algn="ctr" rtl="0">
                        <a:spcBef>
                          <a:spcPts val="0"/>
                        </a:spcBef>
                        <a:spcAft>
                          <a:spcPts val="0"/>
                        </a:spcAft>
                        <a:buNone/>
                      </a:pPr>
                      <a:r>
                        <a:rPr lang="fr-FR" sz="4000" b="1" dirty="0">
                          <a:solidFill>
                            <a:srgbClr val="00953A"/>
                          </a:solidFill>
                          <a:latin typeface="Arial"/>
                          <a:ea typeface="Arial"/>
                          <a:cs typeface="Arial"/>
                          <a:sym typeface="Arial"/>
                        </a:rPr>
                        <a:t>T</a:t>
                      </a:r>
                      <a:endParaRPr b="1" dirty="0"/>
                    </a:p>
                  </a:txBody>
                  <a:tcPr marL="91450" marR="91450" marT="45725" marB="457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800"/>
                        <a:buFont typeface="Arial"/>
                        <a:buNone/>
                      </a:pPr>
                      <a:r>
                        <a:rPr lang="fr-FR" sz="2800" b="0" dirty="0">
                          <a:solidFill>
                            <a:schemeClr val="dk1"/>
                          </a:solidFill>
                          <a:latin typeface="Arial"/>
                          <a:ea typeface="Arial"/>
                          <a:cs typeface="Arial"/>
                          <a:sym typeface="Arial"/>
                        </a:rPr>
                        <a:t>L'amélioration est </a:t>
                      </a:r>
                      <a:r>
                        <a:rPr lang="fr-FR" sz="2800" b="1" dirty="0">
                          <a:solidFill>
                            <a:schemeClr val="dk1"/>
                          </a:solidFill>
                          <a:latin typeface="Arial"/>
                          <a:ea typeface="Arial"/>
                          <a:cs typeface="Arial"/>
                          <a:sym typeface="Arial"/>
                        </a:rPr>
                        <a:t>totalement</a:t>
                      </a:r>
                      <a:r>
                        <a:rPr lang="fr-FR" sz="2800" dirty="0">
                          <a:solidFill>
                            <a:schemeClr val="dk1"/>
                          </a:solidFill>
                          <a:latin typeface="Arial"/>
                          <a:ea typeface="Arial"/>
                          <a:cs typeface="Arial"/>
                          <a:sym typeface="Arial"/>
                        </a:rPr>
                        <a:t> </a:t>
                      </a:r>
                      <a:r>
                        <a:rPr lang="fr-FR" sz="2800" b="0" dirty="0">
                          <a:solidFill>
                            <a:schemeClr val="dk1"/>
                          </a:solidFill>
                          <a:latin typeface="Arial"/>
                          <a:ea typeface="Arial"/>
                          <a:cs typeface="Arial"/>
                          <a:sym typeface="Arial"/>
                        </a:rPr>
                        <a:t>à votre portée </a:t>
                      </a:r>
                      <a:endParaRPr dirty="0"/>
                    </a:p>
                  </a:txBody>
                  <a:tcPr marL="91450" marR="91450" marT="45725" marB="457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70850">
                <a:tc>
                  <a:txBody>
                    <a:bodyPr/>
                    <a:lstStyle/>
                    <a:p>
                      <a:pPr marL="0" marR="0" lvl="0" indent="0" algn="ctr" rtl="0">
                        <a:spcBef>
                          <a:spcPts val="0"/>
                        </a:spcBef>
                        <a:spcAft>
                          <a:spcPts val="0"/>
                        </a:spcAft>
                        <a:buNone/>
                      </a:pPr>
                      <a:r>
                        <a:rPr lang="fr-FR" sz="4000" b="1" dirty="0">
                          <a:solidFill>
                            <a:srgbClr val="F7941D"/>
                          </a:solidFill>
                          <a:latin typeface="Arial"/>
                          <a:ea typeface="Arial"/>
                          <a:cs typeface="Arial"/>
                          <a:sym typeface="Arial"/>
                        </a:rPr>
                        <a:t>P</a:t>
                      </a:r>
                      <a:endParaRPr dirty="0"/>
                    </a:p>
                  </a:txBody>
                  <a:tcPr marL="91450" marR="91450" marT="45725" marB="457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fr-FR" sz="2800" b="0">
                          <a:solidFill>
                            <a:schemeClr val="dk1"/>
                          </a:solidFill>
                          <a:latin typeface="Arial"/>
                          <a:ea typeface="Arial"/>
                          <a:cs typeface="Arial"/>
                          <a:sym typeface="Arial"/>
                        </a:rPr>
                        <a:t>Amélioration </a:t>
                      </a:r>
                      <a:r>
                        <a:rPr lang="fr-FR" sz="2800" b="1">
                          <a:solidFill>
                            <a:schemeClr val="dk1"/>
                          </a:solidFill>
                          <a:latin typeface="Arial"/>
                          <a:ea typeface="Arial"/>
                          <a:cs typeface="Arial"/>
                          <a:sym typeface="Arial"/>
                        </a:rPr>
                        <a:t>partiellement </a:t>
                      </a:r>
                      <a:r>
                        <a:rPr lang="fr-FR" sz="2800" b="0">
                          <a:solidFill>
                            <a:schemeClr val="dk1"/>
                          </a:solidFill>
                          <a:latin typeface="Arial"/>
                          <a:ea typeface="Arial"/>
                          <a:cs typeface="Arial"/>
                          <a:sym typeface="Arial"/>
                        </a:rPr>
                        <a:t>sous votre contrôle</a:t>
                      </a:r>
                      <a:endParaRPr/>
                    </a:p>
                  </a:txBody>
                  <a:tcPr marL="91450" marR="91450" marT="45725" marB="457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370850">
                <a:tc>
                  <a:txBody>
                    <a:bodyPr/>
                    <a:lstStyle/>
                    <a:p>
                      <a:pPr marL="0" marR="0" lvl="0" indent="0" algn="ctr" rtl="0">
                        <a:spcBef>
                          <a:spcPts val="0"/>
                        </a:spcBef>
                        <a:spcAft>
                          <a:spcPts val="0"/>
                        </a:spcAft>
                        <a:buNone/>
                      </a:pPr>
                      <a:r>
                        <a:rPr lang="fr-FR" sz="4000" b="1">
                          <a:solidFill>
                            <a:srgbClr val="C00000"/>
                          </a:solidFill>
                          <a:latin typeface="Arial"/>
                          <a:ea typeface="Arial"/>
                          <a:cs typeface="Arial"/>
                          <a:sym typeface="Arial"/>
                        </a:rPr>
                        <a:t>N</a:t>
                      </a:r>
                      <a:endParaRPr/>
                    </a:p>
                  </a:txBody>
                  <a:tcPr marL="91450" marR="91450" marT="45725" marB="457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fr-FR" sz="2800" b="0" dirty="0">
                          <a:solidFill>
                            <a:schemeClr val="dk1"/>
                          </a:solidFill>
                          <a:latin typeface="Arial"/>
                          <a:ea typeface="Arial"/>
                          <a:cs typeface="Arial"/>
                          <a:sym typeface="Arial"/>
                        </a:rPr>
                        <a:t>L'amélioration </a:t>
                      </a:r>
                      <a:r>
                        <a:rPr lang="fr-FR" sz="2800" b="1" dirty="0">
                          <a:solidFill>
                            <a:schemeClr val="dk1"/>
                          </a:solidFill>
                          <a:latin typeface="Arial"/>
                          <a:ea typeface="Arial"/>
                          <a:cs typeface="Arial"/>
                          <a:sym typeface="Arial"/>
                        </a:rPr>
                        <a:t>n'est pas </a:t>
                      </a:r>
                      <a:r>
                        <a:rPr lang="fr-FR" sz="2800" b="0" dirty="0">
                          <a:solidFill>
                            <a:schemeClr val="dk1"/>
                          </a:solidFill>
                          <a:latin typeface="Arial"/>
                          <a:ea typeface="Arial"/>
                          <a:cs typeface="Arial"/>
                          <a:sym typeface="Arial"/>
                        </a:rPr>
                        <a:t>de votre ressort</a:t>
                      </a:r>
                      <a:endParaRPr dirty="0"/>
                    </a:p>
                  </a:txBody>
                  <a:tcPr marL="91450" marR="91450" marT="45725" marB="457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
        <p:nvSpPr>
          <p:cNvPr id="626" name="Google Shape;626;p57"/>
          <p:cNvSpPr txBox="1"/>
          <p:nvPr/>
        </p:nvSpPr>
        <p:spPr>
          <a:xfrm>
            <a:off x="838200" y="5425440"/>
            <a:ext cx="10515600" cy="1143001"/>
          </a:xfrm>
          <a:prstGeom prst="rect">
            <a:avLst/>
          </a:prstGeom>
          <a:noFill/>
          <a:ln>
            <a:noFill/>
          </a:ln>
        </p:spPr>
        <p:txBody>
          <a:bodyPr spcFirstLastPara="1" wrap="square" lIns="91425" tIns="45700" rIns="91425" bIns="45700" anchor="t" anchorCtr="0">
            <a:noAutofit/>
          </a:bodyPr>
          <a:lstStyle/>
          <a:p>
            <a:pPr>
              <a:buClr>
                <a:schemeClr val="dk1"/>
              </a:buClr>
              <a:buSzPts val="2800"/>
            </a:pPr>
            <a:r>
              <a:rPr lang="fr-FR" sz="2800" dirty="0">
                <a:solidFill>
                  <a:schemeClr val="dk1"/>
                </a:solidFill>
                <a:latin typeface="Arial"/>
                <a:ea typeface="Arial"/>
                <a:cs typeface="Arial"/>
                <a:sym typeface="Arial"/>
              </a:rPr>
              <a:t>L'attribution du « </a:t>
            </a:r>
            <a:r>
              <a:rPr lang="fr-FR" sz="2800" b="1" dirty="0">
                <a:solidFill>
                  <a:srgbClr val="00953A"/>
                </a:solidFill>
                <a:latin typeface="Arial"/>
                <a:ea typeface="Arial"/>
                <a:cs typeface="Arial"/>
                <a:sym typeface="Arial"/>
              </a:rPr>
              <a:t>T</a:t>
            </a:r>
            <a:r>
              <a:rPr lang="fr-FR" sz="2800" b="1" dirty="0">
                <a:solidFill>
                  <a:srgbClr val="F7941D"/>
                </a:solidFill>
                <a:latin typeface="Arial"/>
                <a:ea typeface="Arial"/>
                <a:cs typeface="Arial"/>
                <a:sym typeface="Arial"/>
              </a:rPr>
              <a:t>P</a:t>
            </a:r>
            <a:r>
              <a:rPr lang="fr-FR" sz="2800" b="1" dirty="0">
                <a:solidFill>
                  <a:srgbClr val="C00000"/>
                </a:solidFill>
                <a:latin typeface="Arial"/>
                <a:ea typeface="Arial"/>
                <a:cs typeface="Arial"/>
                <a:sym typeface="Arial"/>
              </a:rPr>
              <a:t>N</a:t>
            </a:r>
            <a:r>
              <a:rPr lang="fr-FR" sz="2800" dirty="0">
                <a:solidFill>
                  <a:schemeClr val="dk1"/>
                </a:solidFill>
              </a:rPr>
              <a:t> »</a:t>
            </a:r>
            <a:r>
              <a:rPr lang="fr-FR" sz="2800" dirty="0">
                <a:solidFill>
                  <a:schemeClr val="dk1"/>
                </a:solidFill>
                <a:latin typeface="Arial"/>
                <a:ea typeface="Arial"/>
                <a:cs typeface="Arial"/>
                <a:sym typeface="Arial"/>
              </a:rPr>
              <a:t> se fera du point de vue du chef de projet </a:t>
            </a:r>
            <a:endParaRPr lang="fr-FR"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36"/>
        <p:cNvGrpSpPr/>
        <p:nvPr/>
      </p:nvGrpSpPr>
      <p:grpSpPr>
        <a:xfrm>
          <a:off x="0" y="0"/>
          <a:ext cx="0" cy="0"/>
          <a:chOff x="0" y="0"/>
          <a:chExt cx="0" cy="0"/>
        </a:xfrm>
      </p:grpSpPr>
      <p:grpSp>
        <p:nvGrpSpPr>
          <p:cNvPr id="538" name="Google Shape;538;p56"/>
          <p:cNvGrpSpPr/>
          <p:nvPr/>
        </p:nvGrpSpPr>
        <p:grpSpPr>
          <a:xfrm>
            <a:off x="1234171" y="1524001"/>
            <a:ext cx="10729228" cy="5070110"/>
            <a:chOff x="1234162" y="1524000"/>
            <a:chExt cx="9404801" cy="5070110"/>
          </a:xfrm>
        </p:grpSpPr>
        <p:grpSp>
          <p:nvGrpSpPr>
            <p:cNvPr id="539" name="Google Shape;539;p56"/>
            <p:cNvGrpSpPr/>
            <p:nvPr/>
          </p:nvGrpSpPr>
          <p:grpSpPr>
            <a:xfrm>
              <a:off x="1234162" y="1524000"/>
              <a:ext cx="9380795" cy="5063002"/>
              <a:chOff x="-399399" y="1200324"/>
              <a:chExt cx="9380795" cy="5063002"/>
            </a:xfrm>
          </p:grpSpPr>
          <p:cxnSp>
            <p:nvCxnSpPr>
              <p:cNvPr id="540" name="Google Shape;540;p56"/>
              <p:cNvCxnSpPr/>
              <p:nvPr/>
            </p:nvCxnSpPr>
            <p:spPr>
              <a:xfrm>
                <a:off x="-399399" y="3886200"/>
                <a:ext cx="7611047" cy="0"/>
              </a:xfrm>
              <a:prstGeom prst="straightConnector1">
                <a:avLst/>
              </a:prstGeom>
              <a:noFill/>
              <a:ln w="38100" cap="flat" cmpd="sng">
                <a:solidFill>
                  <a:srgbClr val="000000"/>
                </a:solidFill>
                <a:prstDash val="solid"/>
                <a:round/>
                <a:headEnd type="none" w="sm" len="sm"/>
                <a:tailEnd type="triangle" w="med" len="med"/>
              </a:ln>
            </p:spPr>
          </p:cxnSp>
          <p:cxnSp>
            <p:nvCxnSpPr>
              <p:cNvPr id="541" name="Google Shape;541;p56"/>
              <p:cNvCxnSpPr/>
              <p:nvPr/>
            </p:nvCxnSpPr>
            <p:spPr>
              <a:xfrm>
                <a:off x="5969386" y="1931844"/>
                <a:ext cx="1021965" cy="1933786"/>
              </a:xfrm>
              <a:prstGeom prst="straightConnector1">
                <a:avLst/>
              </a:prstGeom>
              <a:noFill/>
              <a:ln w="38100" cap="flat" cmpd="sng">
                <a:solidFill>
                  <a:srgbClr val="000000"/>
                </a:solidFill>
                <a:prstDash val="solid"/>
                <a:round/>
                <a:headEnd type="none" w="sm" len="sm"/>
                <a:tailEnd type="triangle" w="med" len="med"/>
              </a:ln>
            </p:spPr>
          </p:cxnSp>
          <p:cxnSp>
            <p:nvCxnSpPr>
              <p:cNvPr id="542" name="Google Shape;542;p56"/>
              <p:cNvCxnSpPr/>
              <p:nvPr/>
            </p:nvCxnSpPr>
            <p:spPr>
              <a:xfrm rot="10800000" flipH="1">
                <a:off x="6416264" y="3903179"/>
                <a:ext cx="725725" cy="1589527"/>
              </a:xfrm>
              <a:prstGeom prst="straightConnector1">
                <a:avLst/>
              </a:prstGeom>
              <a:noFill/>
              <a:ln w="38100" cap="flat" cmpd="sng">
                <a:solidFill>
                  <a:srgbClr val="000000"/>
                </a:solidFill>
                <a:prstDash val="solid"/>
                <a:round/>
                <a:headEnd type="none" w="sm" len="sm"/>
                <a:tailEnd type="triangle" w="med" len="med"/>
              </a:ln>
            </p:spPr>
          </p:cxnSp>
          <p:cxnSp>
            <p:nvCxnSpPr>
              <p:cNvPr id="543" name="Google Shape;543;p56"/>
              <p:cNvCxnSpPr/>
              <p:nvPr/>
            </p:nvCxnSpPr>
            <p:spPr>
              <a:xfrm rot="10800000" flipH="1">
                <a:off x="2496875" y="3886202"/>
                <a:ext cx="772089" cy="1589525"/>
              </a:xfrm>
              <a:prstGeom prst="straightConnector1">
                <a:avLst/>
              </a:prstGeom>
              <a:noFill/>
              <a:ln w="38100" cap="flat" cmpd="sng">
                <a:solidFill>
                  <a:srgbClr val="000000"/>
                </a:solidFill>
                <a:prstDash val="solid"/>
                <a:round/>
                <a:headEnd type="none" w="sm" len="sm"/>
                <a:tailEnd type="triangle" w="med" len="med"/>
              </a:ln>
            </p:spPr>
          </p:cxnSp>
          <p:sp>
            <p:nvSpPr>
              <p:cNvPr id="544" name="Google Shape;544;p56"/>
              <p:cNvSpPr/>
              <p:nvPr/>
            </p:nvSpPr>
            <p:spPr>
              <a:xfrm>
                <a:off x="7239000" y="3124199"/>
                <a:ext cx="1742396" cy="1483311"/>
              </a:xfrm>
              <a:prstGeom prst="rect">
                <a:avLst/>
              </a:prstGeom>
              <a:noFill/>
              <a:ln w="3810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2000" b="1" dirty="0">
                  <a:solidFill>
                    <a:srgbClr val="000000"/>
                  </a:solidFill>
                  <a:latin typeface="Calibri"/>
                  <a:ea typeface="Calibri"/>
                  <a:cs typeface="Calibri"/>
                  <a:sym typeface="Calibri"/>
                </a:endParaRPr>
              </a:p>
            </p:txBody>
          </p:sp>
          <p:sp>
            <p:nvSpPr>
              <p:cNvPr id="545" name="Google Shape;545;p56"/>
              <p:cNvSpPr/>
              <p:nvPr/>
            </p:nvSpPr>
            <p:spPr>
              <a:xfrm>
                <a:off x="4947670" y="5531806"/>
                <a:ext cx="2039112" cy="731520"/>
              </a:xfrm>
              <a:prstGeom prst="rect">
                <a:avLst/>
              </a:prstGeom>
              <a:noFill/>
              <a:ln w="3810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2400" b="1" dirty="0">
                  <a:solidFill>
                    <a:srgbClr val="000000"/>
                  </a:solidFill>
                  <a:latin typeface="Calibri"/>
                  <a:ea typeface="Calibri"/>
                  <a:cs typeface="Calibri"/>
                  <a:sym typeface="Calibri"/>
                </a:endParaRPr>
              </a:p>
            </p:txBody>
          </p:sp>
          <p:sp>
            <p:nvSpPr>
              <p:cNvPr id="546" name="Google Shape;546;p56"/>
              <p:cNvSpPr/>
              <p:nvPr/>
            </p:nvSpPr>
            <p:spPr>
              <a:xfrm>
                <a:off x="3735904" y="1200324"/>
                <a:ext cx="2332086" cy="717558"/>
              </a:xfrm>
              <a:prstGeom prst="rect">
                <a:avLst/>
              </a:prstGeom>
              <a:noFill/>
              <a:ln w="3810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2400" b="1" dirty="0">
                  <a:solidFill>
                    <a:srgbClr val="000000"/>
                  </a:solidFill>
                  <a:latin typeface="Calibri"/>
                  <a:ea typeface="Calibri"/>
                  <a:cs typeface="Calibri"/>
                  <a:sym typeface="Calibri"/>
                </a:endParaRPr>
              </a:p>
            </p:txBody>
          </p:sp>
          <p:sp>
            <p:nvSpPr>
              <p:cNvPr id="547" name="Google Shape;547;p56"/>
              <p:cNvSpPr/>
              <p:nvPr/>
            </p:nvSpPr>
            <p:spPr>
              <a:xfrm>
                <a:off x="652440" y="5477130"/>
                <a:ext cx="1964009" cy="729567"/>
              </a:xfrm>
              <a:prstGeom prst="rect">
                <a:avLst/>
              </a:prstGeom>
              <a:noFill/>
              <a:ln w="3810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2400" b="1" dirty="0">
                  <a:solidFill>
                    <a:srgbClr val="000000"/>
                  </a:solidFill>
                  <a:latin typeface="Calibri"/>
                  <a:ea typeface="Calibri"/>
                  <a:cs typeface="Calibri"/>
                  <a:sym typeface="Calibri"/>
                </a:endParaRPr>
              </a:p>
            </p:txBody>
          </p:sp>
          <p:cxnSp>
            <p:nvCxnSpPr>
              <p:cNvPr id="548" name="Google Shape;548;p56"/>
              <p:cNvCxnSpPr/>
              <p:nvPr/>
            </p:nvCxnSpPr>
            <p:spPr>
              <a:xfrm>
                <a:off x="1255098" y="1953176"/>
                <a:ext cx="1008811" cy="1916046"/>
              </a:xfrm>
              <a:prstGeom prst="straightConnector1">
                <a:avLst/>
              </a:prstGeom>
              <a:noFill/>
              <a:ln w="38100" cap="flat" cmpd="sng">
                <a:solidFill>
                  <a:srgbClr val="000000"/>
                </a:solidFill>
                <a:prstDash val="solid"/>
                <a:round/>
                <a:headEnd type="none" w="sm" len="sm"/>
                <a:tailEnd type="triangle" w="med" len="med"/>
              </a:ln>
            </p:spPr>
          </p:cxnSp>
          <p:sp>
            <p:nvSpPr>
              <p:cNvPr id="549" name="Google Shape;549;p56"/>
              <p:cNvSpPr/>
              <p:nvPr/>
            </p:nvSpPr>
            <p:spPr>
              <a:xfrm>
                <a:off x="154233" y="1242879"/>
                <a:ext cx="2035952" cy="731520"/>
              </a:xfrm>
              <a:prstGeom prst="rect">
                <a:avLst/>
              </a:prstGeom>
              <a:noFill/>
              <a:ln w="3810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2400" b="1" dirty="0">
                  <a:solidFill>
                    <a:srgbClr val="000000"/>
                  </a:solidFill>
                  <a:latin typeface="Calibri"/>
                  <a:ea typeface="Calibri"/>
                  <a:cs typeface="Calibri"/>
                  <a:sym typeface="Calibri"/>
                </a:endParaRPr>
              </a:p>
            </p:txBody>
          </p:sp>
        </p:grpSp>
        <p:sp>
          <p:nvSpPr>
            <p:cNvPr id="550" name="Google Shape;550;p56"/>
            <p:cNvSpPr/>
            <p:nvPr/>
          </p:nvSpPr>
          <p:spPr>
            <a:xfrm>
              <a:off x="5331327" y="1542422"/>
              <a:ext cx="2360670" cy="707886"/>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fr-FR" sz="2000" b="1" dirty="0">
                  <a:solidFill>
                    <a:srgbClr val="00953A"/>
                  </a:solidFill>
                  <a:latin typeface="Arial"/>
                  <a:ea typeface="Arial"/>
                  <a:cs typeface="Arial"/>
                  <a:sym typeface="Arial"/>
                </a:rPr>
                <a:t>Comportement de la communauté</a:t>
              </a:r>
              <a:endParaRPr lang="fr-FR" dirty="0"/>
            </a:p>
          </p:txBody>
        </p:sp>
        <p:sp>
          <p:nvSpPr>
            <p:cNvPr id="551" name="Google Shape;551;p56"/>
            <p:cNvSpPr/>
            <p:nvPr/>
          </p:nvSpPr>
          <p:spPr>
            <a:xfrm>
              <a:off x="2313984" y="5803141"/>
              <a:ext cx="1771142" cy="707886"/>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fr-FR" sz="2000" b="1" dirty="0">
                  <a:solidFill>
                    <a:srgbClr val="00953A"/>
                  </a:solidFill>
                  <a:latin typeface="Arial"/>
                  <a:ea typeface="Arial"/>
                  <a:cs typeface="Arial"/>
                  <a:sym typeface="Arial"/>
                </a:rPr>
                <a:t>Système de santé</a:t>
              </a:r>
              <a:endParaRPr lang="fr-FR" dirty="0"/>
            </a:p>
          </p:txBody>
        </p:sp>
        <p:sp>
          <p:nvSpPr>
            <p:cNvPr id="552" name="Google Shape;552;p56"/>
            <p:cNvSpPr/>
            <p:nvPr/>
          </p:nvSpPr>
          <p:spPr>
            <a:xfrm>
              <a:off x="6518050" y="5886224"/>
              <a:ext cx="2147602" cy="707886"/>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fr-FR" sz="2000" b="1" dirty="0">
                  <a:solidFill>
                    <a:srgbClr val="00953A"/>
                  </a:solidFill>
                  <a:latin typeface="Arial"/>
                  <a:ea typeface="Arial"/>
                  <a:cs typeface="Arial"/>
                  <a:sym typeface="Arial"/>
                </a:rPr>
                <a:t>Surveillance et réaction</a:t>
              </a:r>
              <a:endParaRPr lang="fr-FR" dirty="0"/>
            </a:p>
          </p:txBody>
        </p:sp>
        <p:sp>
          <p:nvSpPr>
            <p:cNvPr id="553" name="Google Shape;553;p56"/>
            <p:cNvSpPr txBox="1"/>
            <p:nvPr/>
          </p:nvSpPr>
          <p:spPr>
            <a:xfrm>
              <a:off x="8872572" y="3548074"/>
              <a:ext cx="1766391" cy="101562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1" dirty="0">
                  <a:solidFill>
                    <a:srgbClr val="00953A"/>
                  </a:solidFill>
                  <a:latin typeface="Arial"/>
                  <a:ea typeface="Arial"/>
                  <a:cs typeface="Arial"/>
                  <a:sym typeface="Arial"/>
                </a:rPr>
                <a:t>Flambées récurrentes d'anthrax</a:t>
              </a:r>
              <a:endParaRPr lang="fr-FR" dirty="0"/>
            </a:p>
          </p:txBody>
        </p:sp>
      </p:grpSp>
      <p:grpSp>
        <p:nvGrpSpPr>
          <p:cNvPr id="554" name="Google Shape;554;p56"/>
          <p:cNvGrpSpPr/>
          <p:nvPr/>
        </p:nvGrpSpPr>
        <p:grpSpPr>
          <a:xfrm>
            <a:off x="5976678" y="4300352"/>
            <a:ext cx="3669140" cy="292347"/>
            <a:chOff x="2979049" y="1986138"/>
            <a:chExt cx="1801499" cy="300541"/>
          </a:xfrm>
        </p:grpSpPr>
        <p:cxnSp>
          <p:nvCxnSpPr>
            <p:cNvPr id="555" name="Google Shape;555;p56"/>
            <p:cNvCxnSpPr/>
            <p:nvPr/>
          </p:nvCxnSpPr>
          <p:spPr>
            <a:xfrm>
              <a:off x="4151745" y="2127721"/>
              <a:ext cx="628803" cy="0"/>
            </a:xfrm>
            <a:prstGeom prst="straightConnector1">
              <a:avLst/>
            </a:prstGeom>
            <a:noFill/>
            <a:ln w="9525" cap="flat" cmpd="sng">
              <a:solidFill>
                <a:srgbClr val="000000"/>
              </a:solidFill>
              <a:prstDash val="solid"/>
              <a:round/>
              <a:headEnd type="none" w="sm" len="sm"/>
              <a:tailEnd type="triangle" w="med" len="med"/>
            </a:ln>
          </p:spPr>
        </p:cxnSp>
        <p:sp>
          <p:nvSpPr>
            <p:cNvPr id="556" name="Google Shape;556;p56"/>
            <p:cNvSpPr txBox="1"/>
            <p:nvPr/>
          </p:nvSpPr>
          <p:spPr>
            <a:xfrm>
              <a:off x="2979049" y="1986138"/>
              <a:ext cx="1614704" cy="300541"/>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300" dirty="0">
                  <a:solidFill>
                    <a:srgbClr val="000000"/>
                  </a:solidFill>
                  <a:latin typeface="Arial"/>
                  <a:ea typeface="Arial"/>
                  <a:cs typeface="Arial"/>
                  <a:sym typeface="Arial"/>
                </a:rPr>
                <a:t>Fausses déclarations de vaccination</a:t>
              </a:r>
              <a:endParaRPr sz="1300" dirty="0"/>
            </a:p>
          </p:txBody>
        </p:sp>
      </p:grpSp>
      <p:grpSp>
        <p:nvGrpSpPr>
          <p:cNvPr id="557" name="Google Shape;557;p56"/>
          <p:cNvGrpSpPr/>
          <p:nvPr/>
        </p:nvGrpSpPr>
        <p:grpSpPr>
          <a:xfrm>
            <a:off x="5466729" y="4613838"/>
            <a:ext cx="4020058" cy="307777"/>
            <a:chOff x="2806751" y="1971752"/>
            <a:chExt cx="1973796" cy="316403"/>
          </a:xfrm>
        </p:grpSpPr>
        <p:cxnSp>
          <p:nvCxnSpPr>
            <p:cNvPr id="558" name="Google Shape;558;p56"/>
            <p:cNvCxnSpPr/>
            <p:nvPr/>
          </p:nvCxnSpPr>
          <p:spPr>
            <a:xfrm>
              <a:off x="4151744" y="2133599"/>
              <a:ext cx="628803" cy="0"/>
            </a:xfrm>
            <a:prstGeom prst="straightConnector1">
              <a:avLst/>
            </a:prstGeom>
            <a:noFill/>
            <a:ln w="9525" cap="flat" cmpd="sng">
              <a:solidFill>
                <a:srgbClr val="000000"/>
              </a:solidFill>
              <a:prstDash val="solid"/>
              <a:round/>
              <a:headEnd type="none" w="sm" len="sm"/>
              <a:tailEnd type="triangle" w="med" len="med"/>
            </a:ln>
          </p:spPr>
        </p:cxnSp>
        <p:sp>
          <p:nvSpPr>
            <p:cNvPr id="559" name="Google Shape;559;p56"/>
            <p:cNvSpPr txBox="1"/>
            <p:nvPr/>
          </p:nvSpPr>
          <p:spPr>
            <a:xfrm>
              <a:off x="2806751" y="1971752"/>
              <a:ext cx="1794702" cy="316403"/>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400" dirty="0">
                  <a:solidFill>
                    <a:srgbClr val="000000"/>
                  </a:solidFill>
                  <a:latin typeface="Arial"/>
                  <a:ea typeface="Arial"/>
                  <a:cs typeface="Arial"/>
                  <a:sym typeface="Arial"/>
                </a:rPr>
                <a:t>Pas de communication/</a:t>
              </a:r>
              <a:r>
                <a:rPr lang="fr-FR" dirty="0"/>
                <a:t>feedback</a:t>
              </a:r>
              <a:endParaRPr dirty="0"/>
            </a:p>
          </p:txBody>
        </p:sp>
      </p:grpSp>
      <p:grpSp>
        <p:nvGrpSpPr>
          <p:cNvPr id="560" name="Google Shape;560;p56"/>
          <p:cNvGrpSpPr/>
          <p:nvPr/>
        </p:nvGrpSpPr>
        <p:grpSpPr>
          <a:xfrm>
            <a:off x="5706396" y="4908272"/>
            <a:ext cx="3627629" cy="292347"/>
            <a:chOff x="2999430" y="1910967"/>
            <a:chExt cx="1781117" cy="300541"/>
          </a:xfrm>
        </p:grpSpPr>
        <p:cxnSp>
          <p:nvCxnSpPr>
            <p:cNvPr id="561" name="Google Shape;561;p56"/>
            <p:cNvCxnSpPr/>
            <p:nvPr/>
          </p:nvCxnSpPr>
          <p:spPr>
            <a:xfrm>
              <a:off x="4151744" y="2079240"/>
              <a:ext cx="628803" cy="0"/>
            </a:xfrm>
            <a:prstGeom prst="straightConnector1">
              <a:avLst/>
            </a:prstGeom>
            <a:noFill/>
            <a:ln w="9525" cap="flat" cmpd="sng">
              <a:solidFill>
                <a:srgbClr val="000000"/>
              </a:solidFill>
              <a:prstDash val="solid"/>
              <a:round/>
              <a:headEnd type="none" w="sm" len="sm"/>
              <a:tailEnd type="triangle" w="med" len="med"/>
            </a:ln>
          </p:spPr>
        </p:cxnSp>
        <p:sp>
          <p:nvSpPr>
            <p:cNvPr id="562" name="Google Shape;562;p56"/>
            <p:cNvSpPr txBox="1"/>
            <p:nvPr/>
          </p:nvSpPr>
          <p:spPr>
            <a:xfrm>
              <a:off x="2999430" y="1910967"/>
              <a:ext cx="1559353" cy="300541"/>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300" dirty="0">
                  <a:solidFill>
                    <a:srgbClr val="000000"/>
                  </a:solidFill>
                  <a:latin typeface="Arial"/>
                  <a:ea typeface="Arial"/>
                  <a:cs typeface="Arial"/>
                  <a:sym typeface="Arial"/>
                </a:rPr>
                <a:t>Pas de liens entre le MOA et le MOH</a:t>
              </a:r>
              <a:endParaRPr lang="fr-FR" sz="1300" dirty="0"/>
            </a:p>
          </p:txBody>
        </p:sp>
      </p:grpSp>
      <p:grpSp>
        <p:nvGrpSpPr>
          <p:cNvPr id="563" name="Google Shape;563;p56"/>
          <p:cNvGrpSpPr/>
          <p:nvPr/>
        </p:nvGrpSpPr>
        <p:grpSpPr>
          <a:xfrm>
            <a:off x="4896563" y="5197063"/>
            <a:ext cx="4280867" cy="292347"/>
            <a:chOff x="3039433" y="2004669"/>
            <a:chExt cx="1729515" cy="257859"/>
          </a:xfrm>
        </p:grpSpPr>
        <p:cxnSp>
          <p:nvCxnSpPr>
            <p:cNvPr id="564" name="Google Shape;564;p56"/>
            <p:cNvCxnSpPr/>
            <p:nvPr/>
          </p:nvCxnSpPr>
          <p:spPr>
            <a:xfrm>
              <a:off x="4140145" y="2133599"/>
              <a:ext cx="628803" cy="0"/>
            </a:xfrm>
            <a:prstGeom prst="straightConnector1">
              <a:avLst/>
            </a:prstGeom>
            <a:noFill/>
            <a:ln w="9525" cap="flat" cmpd="sng">
              <a:solidFill>
                <a:srgbClr val="000000"/>
              </a:solidFill>
              <a:prstDash val="solid"/>
              <a:round/>
              <a:headEnd type="none" w="sm" len="sm"/>
              <a:tailEnd type="triangle" w="med" len="med"/>
            </a:ln>
          </p:spPr>
        </p:cxnSp>
        <p:sp>
          <p:nvSpPr>
            <p:cNvPr id="565" name="Google Shape;565;p56"/>
            <p:cNvSpPr txBox="1"/>
            <p:nvPr/>
          </p:nvSpPr>
          <p:spPr>
            <a:xfrm>
              <a:off x="3039433" y="2004669"/>
              <a:ext cx="1599560" cy="257859"/>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300" dirty="0">
                  <a:solidFill>
                    <a:srgbClr val="000000"/>
                  </a:solidFill>
                  <a:latin typeface="Arial"/>
                  <a:ea typeface="Arial"/>
                  <a:cs typeface="Arial"/>
                  <a:sym typeface="Arial"/>
                </a:rPr>
                <a:t>Impossible de retracer le commerce illégal de bétail</a:t>
              </a:r>
              <a:endParaRPr sz="1300" dirty="0"/>
            </a:p>
          </p:txBody>
        </p:sp>
      </p:grpSp>
      <p:grpSp>
        <p:nvGrpSpPr>
          <p:cNvPr id="566" name="Google Shape;566;p56"/>
          <p:cNvGrpSpPr/>
          <p:nvPr/>
        </p:nvGrpSpPr>
        <p:grpSpPr>
          <a:xfrm>
            <a:off x="3839488" y="2404356"/>
            <a:ext cx="5710381" cy="1746424"/>
            <a:chOff x="2615482" y="2323374"/>
            <a:chExt cx="5710381" cy="1746424"/>
          </a:xfrm>
        </p:grpSpPr>
        <p:grpSp>
          <p:nvGrpSpPr>
            <p:cNvPr id="567" name="Google Shape;567;p56"/>
            <p:cNvGrpSpPr/>
            <p:nvPr/>
          </p:nvGrpSpPr>
          <p:grpSpPr>
            <a:xfrm>
              <a:off x="3852901" y="2323374"/>
              <a:ext cx="3617703" cy="292347"/>
              <a:chOff x="2543126" y="1962149"/>
              <a:chExt cx="2237421" cy="292347"/>
            </a:xfrm>
          </p:grpSpPr>
          <p:cxnSp>
            <p:nvCxnSpPr>
              <p:cNvPr id="568" name="Google Shape;568;p56"/>
              <p:cNvCxnSpPr/>
              <p:nvPr/>
            </p:nvCxnSpPr>
            <p:spPr>
              <a:xfrm>
                <a:off x="4151744" y="2133599"/>
                <a:ext cx="628803" cy="0"/>
              </a:xfrm>
              <a:prstGeom prst="straightConnector1">
                <a:avLst/>
              </a:prstGeom>
              <a:noFill/>
              <a:ln w="9525" cap="flat" cmpd="sng">
                <a:solidFill>
                  <a:srgbClr val="000000"/>
                </a:solidFill>
                <a:prstDash val="solid"/>
                <a:round/>
                <a:headEnd type="none" w="sm" len="sm"/>
                <a:tailEnd type="triangle" w="med" len="med"/>
              </a:ln>
            </p:spPr>
          </p:cxnSp>
          <p:sp>
            <p:nvSpPr>
              <p:cNvPr id="569" name="Google Shape;569;p56"/>
              <p:cNvSpPr txBox="1"/>
              <p:nvPr/>
            </p:nvSpPr>
            <p:spPr>
              <a:xfrm>
                <a:off x="2543126" y="1962149"/>
                <a:ext cx="1917986" cy="292347"/>
              </a:xfrm>
              <a:prstGeom prst="rect">
                <a:avLst/>
              </a:prstGeom>
              <a:solidFill>
                <a:srgbClr val="FFFFFF"/>
              </a:solid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1300" dirty="0">
                    <a:solidFill>
                      <a:srgbClr val="000000"/>
                    </a:solidFill>
                    <a:latin typeface="Arial"/>
                    <a:ea typeface="Arial"/>
                    <a:cs typeface="Arial"/>
                    <a:sym typeface="Arial"/>
                  </a:rPr>
                  <a:t>Manque de sensibilisation</a:t>
                </a:r>
                <a:endParaRPr lang="fr-FR" sz="1300" dirty="0"/>
              </a:p>
            </p:txBody>
          </p:sp>
        </p:grpSp>
        <p:grpSp>
          <p:nvGrpSpPr>
            <p:cNvPr id="570" name="Google Shape;570;p56"/>
            <p:cNvGrpSpPr/>
            <p:nvPr/>
          </p:nvGrpSpPr>
          <p:grpSpPr>
            <a:xfrm>
              <a:off x="4230072" y="2610841"/>
              <a:ext cx="3390541" cy="292347"/>
              <a:chOff x="3445064" y="1962149"/>
              <a:chExt cx="1335483" cy="292347"/>
            </a:xfrm>
          </p:grpSpPr>
          <p:cxnSp>
            <p:nvCxnSpPr>
              <p:cNvPr id="571" name="Google Shape;571;p56"/>
              <p:cNvCxnSpPr/>
              <p:nvPr/>
            </p:nvCxnSpPr>
            <p:spPr>
              <a:xfrm>
                <a:off x="4151744" y="2133599"/>
                <a:ext cx="628803" cy="0"/>
              </a:xfrm>
              <a:prstGeom prst="straightConnector1">
                <a:avLst/>
              </a:prstGeom>
              <a:noFill/>
              <a:ln w="9525" cap="flat" cmpd="sng">
                <a:solidFill>
                  <a:srgbClr val="000000"/>
                </a:solidFill>
                <a:prstDash val="solid"/>
                <a:round/>
                <a:headEnd type="none" w="sm" len="sm"/>
                <a:tailEnd type="triangle" w="med" len="med"/>
              </a:ln>
            </p:spPr>
          </p:cxnSp>
          <p:sp>
            <p:nvSpPr>
              <p:cNvPr id="572" name="Google Shape;572;p56"/>
              <p:cNvSpPr txBox="1"/>
              <p:nvPr/>
            </p:nvSpPr>
            <p:spPr>
              <a:xfrm>
                <a:off x="3445064" y="1962149"/>
                <a:ext cx="1117616" cy="292347"/>
              </a:xfrm>
              <a:prstGeom prst="rect">
                <a:avLst/>
              </a:prstGeom>
              <a:solidFill>
                <a:srgbClr val="FFFFFF"/>
              </a:solid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1300" dirty="0">
                    <a:solidFill>
                      <a:srgbClr val="000000"/>
                    </a:solidFill>
                    <a:latin typeface="Arial"/>
                    <a:ea typeface="Arial"/>
                    <a:cs typeface="Arial"/>
                    <a:sym typeface="Arial"/>
                  </a:rPr>
                  <a:t>Un vaccin animal incompris</a:t>
                </a:r>
                <a:endParaRPr lang="fr-FR" sz="1300" dirty="0"/>
              </a:p>
            </p:txBody>
          </p:sp>
        </p:grpSp>
        <p:grpSp>
          <p:nvGrpSpPr>
            <p:cNvPr id="573" name="Google Shape;573;p56"/>
            <p:cNvGrpSpPr/>
            <p:nvPr/>
          </p:nvGrpSpPr>
          <p:grpSpPr>
            <a:xfrm>
              <a:off x="2615482" y="2950550"/>
              <a:ext cx="5126618" cy="292347"/>
              <a:chOff x="2685701" y="2014016"/>
              <a:chExt cx="2094846" cy="292347"/>
            </a:xfrm>
          </p:grpSpPr>
          <p:cxnSp>
            <p:nvCxnSpPr>
              <p:cNvPr id="574" name="Google Shape;574;p56"/>
              <p:cNvCxnSpPr/>
              <p:nvPr/>
            </p:nvCxnSpPr>
            <p:spPr>
              <a:xfrm>
                <a:off x="4151744" y="2133599"/>
                <a:ext cx="628803" cy="0"/>
              </a:xfrm>
              <a:prstGeom prst="straightConnector1">
                <a:avLst/>
              </a:prstGeom>
              <a:noFill/>
              <a:ln w="9525" cap="flat" cmpd="sng">
                <a:solidFill>
                  <a:srgbClr val="000000"/>
                </a:solidFill>
                <a:prstDash val="solid"/>
                <a:round/>
                <a:headEnd type="none" w="sm" len="sm"/>
                <a:tailEnd type="triangle" w="med" len="med"/>
              </a:ln>
            </p:spPr>
          </p:cxnSp>
          <p:sp>
            <p:nvSpPr>
              <p:cNvPr id="575" name="Google Shape;575;p56"/>
              <p:cNvSpPr txBox="1"/>
              <p:nvPr/>
            </p:nvSpPr>
            <p:spPr>
              <a:xfrm>
                <a:off x="2685701" y="2014016"/>
                <a:ext cx="1903871" cy="292347"/>
              </a:xfrm>
              <a:prstGeom prst="rect">
                <a:avLst/>
              </a:prstGeom>
              <a:solidFill>
                <a:srgbClr val="FFFFFF"/>
              </a:solid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1300" dirty="0">
                    <a:solidFill>
                      <a:srgbClr val="000000"/>
                    </a:solidFill>
                    <a:latin typeface="Arial"/>
                    <a:ea typeface="Arial"/>
                    <a:cs typeface="Arial"/>
                    <a:sym typeface="Arial"/>
                  </a:rPr>
                  <a:t>Pas d'incinération/d'enfouissement des cadavres d'animaux</a:t>
                </a:r>
                <a:endParaRPr lang="fr-FR" sz="1300" dirty="0"/>
              </a:p>
            </p:txBody>
          </p:sp>
        </p:grpSp>
        <p:grpSp>
          <p:nvGrpSpPr>
            <p:cNvPr id="576" name="Google Shape;576;p56"/>
            <p:cNvGrpSpPr/>
            <p:nvPr/>
          </p:nvGrpSpPr>
          <p:grpSpPr>
            <a:xfrm>
              <a:off x="4058587" y="3213680"/>
              <a:ext cx="3853353" cy="292347"/>
              <a:chOff x="3128105" y="1678925"/>
              <a:chExt cx="1574562" cy="292347"/>
            </a:xfrm>
          </p:grpSpPr>
          <p:cxnSp>
            <p:nvCxnSpPr>
              <p:cNvPr id="577" name="Google Shape;577;p56"/>
              <p:cNvCxnSpPr/>
              <p:nvPr/>
            </p:nvCxnSpPr>
            <p:spPr>
              <a:xfrm>
                <a:off x="4073864" y="1841811"/>
                <a:ext cx="628803" cy="0"/>
              </a:xfrm>
              <a:prstGeom prst="straightConnector1">
                <a:avLst/>
              </a:prstGeom>
              <a:noFill/>
              <a:ln w="9525" cap="flat" cmpd="sng">
                <a:solidFill>
                  <a:srgbClr val="000000"/>
                </a:solidFill>
                <a:prstDash val="solid"/>
                <a:round/>
                <a:headEnd type="none" w="sm" len="sm"/>
                <a:tailEnd type="triangle" w="med" len="med"/>
              </a:ln>
            </p:spPr>
          </p:cxnSp>
          <p:sp>
            <p:nvSpPr>
              <p:cNvPr id="578" name="Google Shape;578;p56"/>
              <p:cNvSpPr txBox="1"/>
              <p:nvPr/>
            </p:nvSpPr>
            <p:spPr>
              <a:xfrm>
                <a:off x="3128105" y="1678925"/>
                <a:ext cx="1435390" cy="292347"/>
              </a:xfrm>
              <a:prstGeom prst="rect">
                <a:avLst/>
              </a:prstGeom>
              <a:solidFill>
                <a:srgbClr val="FFFFFF"/>
              </a:solid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1300" dirty="0">
                    <a:solidFill>
                      <a:srgbClr val="000000"/>
                    </a:solidFill>
                    <a:latin typeface="Arial"/>
                    <a:ea typeface="Arial"/>
                    <a:cs typeface="Arial"/>
                    <a:sym typeface="Arial"/>
                  </a:rPr>
                  <a:t>Vendre/consommer de la viande douteuse</a:t>
                </a:r>
                <a:endParaRPr lang="fr-FR" sz="1300" dirty="0"/>
              </a:p>
            </p:txBody>
          </p:sp>
        </p:grpSp>
        <p:grpSp>
          <p:nvGrpSpPr>
            <p:cNvPr id="579" name="Google Shape;579;p56"/>
            <p:cNvGrpSpPr/>
            <p:nvPr/>
          </p:nvGrpSpPr>
          <p:grpSpPr>
            <a:xfrm>
              <a:off x="4121836" y="3777451"/>
              <a:ext cx="4204027" cy="292347"/>
              <a:chOff x="3304393" y="1801398"/>
              <a:chExt cx="1620433" cy="292347"/>
            </a:xfrm>
          </p:grpSpPr>
          <p:cxnSp>
            <p:nvCxnSpPr>
              <p:cNvPr id="580" name="Google Shape;580;p56"/>
              <p:cNvCxnSpPr/>
              <p:nvPr/>
            </p:nvCxnSpPr>
            <p:spPr>
              <a:xfrm>
                <a:off x="4296023" y="1948309"/>
                <a:ext cx="628803" cy="0"/>
              </a:xfrm>
              <a:prstGeom prst="straightConnector1">
                <a:avLst/>
              </a:prstGeom>
              <a:noFill/>
              <a:ln w="9525" cap="flat" cmpd="sng">
                <a:solidFill>
                  <a:srgbClr val="000000"/>
                </a:solidFill>
                <a:prstDash val="solid"/>
                <a:round/>
                <a:headEnd type="none" w="sm" len="sm"/>
                <a:tailEnd type="triangle" w="med" len="med"/>
              </a:ln>
            </p:spPr>
          </p:cxnSp>
          <p:sp>
            <p:nvSpPr>
              <p:cNvPr id="581" name="Google Shape;581;p56"/>
              <p:cNvSpPr txBox="1"/>
              <p:nvPr/>
            </p:nvSpPr>
            <p:spPr>
              <a:xfrm>
                <a:off x="3304393" y="1801398"/>
                <a:ext cx="1394432" cy="292347"/>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300" dirty="0">
                    <a:solidFill>
                      <a:srgbClr val="000000"/>
                    </a:solidFill>
                    <a:latin typeface="Arial"/>
                    <a:ea typeface="Arial"/>
                    <a:cs typeface="Arial"/>
                    <a:sym typeface="Arial"/>
                  </a:rPr>
                  <a:t>Pas de quarantaine pour les animaux malades</a:t>
                </a:r>
                <a:endParaRPr lang="fr-FR" sz="1300" dirty="0"/>
              </a:p>
            </p:txBody>
          </p:sp>
        </p:grpSp>
        <p:grpSp>
          <p:nvGrpSpPr>
            <p:cNvPr id="582" name="Google Shape;582;p56"/>
            <p:cNvGrpSpPr/>
            <p:nvPr/>
          </p:nvGrpSpPr>
          <p:grpSpPr>
            <a:xfrm>
              <a:off x="4615128" y="3519888"/>
              <a:ext cx="3492648" cy="292347"/>
              <a:chOff x="3297632" y="1678245"/>
              <a:chExt cx="1427170" cy="292347"/>
            </a:xfrm>
          </p:grpSpPr>
          <p:cxnSp>
            <p:nvCxnSpPr>
              <p:cNvPr id="583" name="Google Shape;583;p56"/>
              <p:cNvCxnSpPr/>
              <p:nvPr/>
            </p:nvCxnSpPr>
            <p:spPr>
              <a:xfrm>
                <a:off x="4095999" y="1838821"/>
                <a:ext cx="628803" cy="0"/>
              </a:xfrm>
              <a:prstGeom prst="straightConnector1">
                <a:avLst/>
              </a:prstGeom>
              <a:noFill/>
              <a:ln w="9525" cap="flat" cmpd="sng">
                <a:solidFill>
                  <a:srgbClr val="000000"/>
                </a:solidFill>
                <a:prstDash val="solid"/>
                <a:round/>
                <a:headEnd type="none" w="sm" len="sm"/>
                <a:tailEnd type="triangle" w="med" len="med"/>
              </a:ln>
            </p:spPr>
          </p:cxnSp>
          <p:sp>
            <p:nvSpPr>
              <p:cNvPr id="584" name="Google Shape;584;p56"/>
              <p:cNvSpPr txBox="1"/>
              <p:nvPr/>
            </p:nvSpPr>
            <p:spPr>
              <a:xfrm>
                <a:off x="3297632" y="1678245"/>
                <a:ext cx="1253561" cy="292347"/>
              </a:xfrm>
              <a:prstGeom prst="rect">
                <a:avLst/>
              </a:prstGeom>
              <a:solidFill>
                <a:srgbClr val="FFFFFF"/>
              </a:solid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1300" dirty="0">
                    <a:solidFill>
                      <a:srgbClr val="000000"/>
                    </a:solidFill>
                    <a:latin typeface="Arial"/>
                    <a:ea typeface="Arial"/>
                    <a:cs typeface="Arial"/>
                    <a:sym typeface="Arial"/>
                  </a:rPr>
                  <a:t>Mauvaises pratiques d'hygiène</a:t>
                </a:r>
                <a:endParaRPr lang="fr-FR" sz="1300" dirty="0"/>
              </a:p>
            </p:txBody>
          </p:sp>
        </p:grpSp>
      </p:grpSp>
      <p:grpSp>
        <p:nvGrpSpPr>
          <p:cNvPr id="585" name="Google Shape;585;p56"/>
          <p:cNvGrpSpPr/>
          <p:nvPr/>
        </p:nvGrpSpPr>
        <p:grpSpPr>
          <a:xfrm>
            <a:off x="507566" y="2506065"/>
            <a:ext cx="3577976" cy="1602195"/>
            <a:chOff x="1116883" y="2389048"/>
            <a:chExt cx="3577976" cy="1602195"/>
          </a:xfrm>
        </p:grpSpPr>
        <p:grpSp>
          <p:nvGrpSpPr>
            <p:cNvPr id="586" name="Google Shape;586;p56"/>
            <p:cNvGrpSpPr/>
            <p:nvPr/>
          </p:nvGrpSpPr>
          <p:grpSpPr>
            <a:xfrm>
              <a:off x="1116883" y="2389048"/>
              <a:ext cx="2853309" cy="292347"/>
              <a:chOff x="2468071" y="1946037"/>
              <a:chExt cx="2312476" cy="292347"/>
            </a:xfrm>
          </p:grpSpPr>
          <p:cxnSp>
            <p:nvCxnSpPr>
              <p:cNvPr id="587" name="Google Shape;587;p56"/>
              <p:cNvCxnSpPr/>
              <p:nvPr/>
            </p:nvCxnSpPr>
            <p:spPr>
              <a:xfrm>
                <a:off x="4151744" y="2133599"/>
                <a:ext cx="628803" cy="0"/>
              </a:xfrm>
              <a:prstGeom prst="straightConnector1">
                <a:avLst/>
              </a:prstGeom>
              <a:noFill/>
              <a:ln w="9525" cap="flat" cmpd="sng">
                <a:solidFill>
                  <a:srgbClr val="000000"/>
                </a:solidFill>
                <a:prstDash val="solid"/>
                <a:round/>
                <a:headEnd type="none" w="sm" len="sm"/>
                <a:tailEnd type="triangle" w="med" len="med"/>
              </a:ln>
            </p:spPr>
          </p:cxnSp>
          <p:sp>
            <p:nvSpPr>
              <p:cNvPr id="588" name="Google Shape;588;p56"/>
              <p:cNvSpPr txBox="1"/>
              <p:nvPr/>
            </p:nvSpPr>
            <p:spPr>
              <a:xfrm>
                <a:off x="2468071" y="1946037"/>
                <a:ext cx="2034179" cy="292347"/>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300" dirty="0">
                    <a:solidFill>
                      <a:srgbClr val="000000"/>
                    </a:solidFill>
                    <a:latin typeface="Arial"/>
                    <a:ea typeface="Arial"/>
                    <a:cs typeface="Arial"/>
                    <a:sym typeface="Arial"/>
                  </a:rPr>
                  <a:t>Présence de spores d'anthrax</a:t>
                </a:r>
                <a:endParaRPr lang="fr-FR" sz="1300" dirty="0"/>
              </a:p>
            </p:txBody>
          </p:sp>
        </p:grpSp>
        <p:grpSp>
          <p:nvGrpSpPr>
            <p:cNvPr id="589" name="Google Shape;589;p56"/>
            <p:cNvGrpSpPr/>
            <p:nvPr/>
          </p:nvGrpSpPr>
          <p:grpSpPr>
            <a:xfrm>
              <a:off x="1968947" y="3079568"/>
              <a:ext cx="2314790" cy="292347"/>
              <a:chOff x="3458854" y="2011691"/>
              <a:chExt cx="1300054" cy="281047"/>
            </a:xfrm>
          </p:grpSpPr>
          <p:cxnSp>
            <p:nvCxnSpPr>
              <p:cNvPr id="590" name="Google Shape;590;p56"/>
              <p:cNvCxnSpPr/>
              <p:nvPr/>
            </p:nvCxnSpPr>
            <p:spPr>
              <a:xfrm rot="10800000" flipH="1">
                <a:off x="4151744" y="2111838"/>
                <a:ext cx="607164" cy="21760"/>
              </a:xfrm>
              <a:prstGeom prst="straightConnector1">
                <a:avLst/>
              </a:prstGeom>
              <a:noFill/>
              <a:ln w="9525" cap="flat" cmpd="sng">
                <a:solidFill>
                  <a:srgbClr val="000000"/>
                </a:solidFill>
                <a:prstDash val="solid"/>
                <a:round/>
                <a:headEnd type="none" w="sm" len="sm"/>
                <a:tailEnd type="triangle" w="med" len="med"/>
              </a:ln>
            </p:spPr>
          </p:cxnSp>
          <p:sp>
            <p:nvSpPr>
              <p:cNvPr id="591" name="Google Shape;591;p56"/>
              <p:cNvSpPr txBox="1"/>
              <p:nvPr/>
            </p:nvSpPr>
            <p:spPr>
              <a:xfrm>
                <a:off x="3458854" y="2011691"/>
                <a:ext cx="1075704" cy="281047"/>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300" dirty="0">
                    <a:solidFill>
                      <a:srgbClr val="000000"/>
                    </a:solidFill>
                    <a:latin typeface="Arial"/>
                    <a:ea typeface="Arial"/>
                    <a:cs typeface="Arial"/>
                    <a:sym typeface="Arial"/>
                  </a:rPr>
                  <a:t>Contact avec le bétail</a:t>
                </a:r>
                <a:endParaRPr lang="fr-FR" sz="1300" dirty="0"/>
              </a:p>
            </p:txBody>
          </p:sp>
        </p:grpSp>
        <p:grpSp>
          <p:nvGrpSpPr>
            <p:cNvPr id="592" name="Google Shape;592;p56"/>
            <p:cNvGrpSpPr/>
            <p:nvPr/>
          </p:nvGrpSpPr>
          <p:grpSpPr>
            <a:xfrm>
              <a:off x="1657216" y="2724621"/>
              <a:ext cx="2491509" cy="292347"/>
              <a:chOff x="3109264" y="1963307"/>
              <a:chExt cx="1671283" cy="281047"/>
            </a:xfrm>
          </p:grpSpPr>
          <p:cxnSp>
            <p:nvCxnSpPr>
              <p:cNvPr id="593" name="Google Shape;593;p56"/>
              <p:cNvCxnSpPr/>
              <p:nvPr/>
            </p:nvCxnSpPr>
            <p:spPr>
              <a:xfrm>
                <a:off x="4151744" y="2133599"/>
                <a:ext cx="628803" cy="0"/>
              </a:xfrm>
              <a:prstGeom prst="straightConnector1">
                <a:avLst/>
              </a:prstGeom>
              <a:noFill/>
              <a:ln w="9525" cap="flat" cmpd="sng">
                <a:solidFill>
                  <a:srgbClr val="000000"/>
                </a:solidFill>
                <a:prstDash val="solid"/>
                <a:round/>
                <a:headEnd type="none" w="sm" len="sm"/>
                <a:tailEnd type="triangle" w="med" len="med"/>
              </a:ln>
            </p:spPr>
          </p:cxnSp>
          <p:sp>
            <p:nvSpPr>
              <p:cNvPr id="594" name="Google Shape;594;p56"/>
              <p:cNvSpPr txBox="1"/>
              <p:nvPr/>
            </p:nvSpPr>
            <p:spPr>
              <a:xfrm>
                <a:off x="3109264" y="1963307"/>
                <a:ext cx="1398883" cy="281047"/>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300" dirty="0">
                    <a:solidFill>
                      <a:srgbClr val="000000"/>
                    </a:solidFill>
                    <a:latin typeface="Arial"/>
                    <a:ea typeface="Arial"/>
                    <a:cs typeface="Arial"/>
                    <a:sym typeface="Arial"/>
                  </a:rPr>
                  <a:t>Absence de vaccination</a:t>
                </a:r>
                <a:endParaRPr lang="fr-FR" sz="1300" dirty="0"/>
              </a:p>
            </p:txBody>
          </p:sp>
        </p:grpSp>
        <p:grpSp>
          <p:nvGrpSpPr>
            <p:cNvPr id="595" name="Google Shape;595;p56"/>
            <p:cNvGrpSpPr/>
            <p:nvPr/>
          </p:nvGrpSpPr>
          <p:grpSpPr>
            <a:xfrm>
              <a:off x="1736069" y="3399843"/>
              <a:ext cx="2761381" cy="292347"/>
              <a:chOff x="3546125" y="2017989"/>
              <a:chExt cx="1249758" cy="281047"/>
            </a:xfrm>
          </p:grpSpPr>
          <p:cxnSp>
            <p:nvCxnSpPr>
              <p:cNvPr id="596" name="Google Shape;596;p56"/>
              <p:cNvCxnSpPr>
                <a:cxnSpLocks/>
              </p:cNvCxnSpPr>
              <p:nvPr/>
            </p:nvCxnSpPr>
            <p:spPr>
              <a:xfrm>
                <a:off x="4151744" y="2133599"/>
                <a:ext cx="644139" cy="0"/>
              </a:xfrm>
              <a:prstGeom prst="straightConnector1">
                <a:avLst/>
              </a:prstGeom>
              <a:noFill/>
              <a:ln w="9525" cap="flat" cmpd="sng">
                <a:solidFill>
                  <a:srgbClr val="000000"/>
                </a:solidFill>
                <a:prstDash val="solid"/>
                <a:round/>
                <a:headEnd type="none" w="sm" len="sm"/>
                <a:tailEnd type="triangle" w="med" len="med"/>
              </a:ln>
            </p:spPr>
          </p:cxnSp>
          <p:sp>
            <p:nvSpPr>
              <p:cNvPr id="597" name="Google Shape;597;p56"/>
              <p:cNvSpPr txBox="1"/>
              <p:nvPr/>
            </p:nvSpPr>
            <p:spPr>
              <a:xfrm>
                <a:off x="3546125" y="2017989"/>
                <a:ext cx="1057708" cy="281047"/>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300" dirty="0">
                    <a:solidFill>
                      <a:srgbClr val="000000"/>
                    </a:solidFill>
                    <a:latin typeface="Arial"/>
                    <a:ea typeface="Arial"/>
                    <a:cs typeface="Arial"/>
                    <a:sym typeface="Arial"/>
                  </a:rPr>
                  <a:t>Pas assez de vétérinaires</a:t>
                </a:r>
                <a:endParaRPr lang="fr-FR" sz="1300" dirty="0"/>
              </a:p>
            </p:txBody>
          </p:sp>
        </p:grpSp>
        <p:grpSp>
          <p:nvGrpSpPr>
            <p:cNvPr id="598" name="Google Shape;598;p56"/>
            <p:cNvGrpSpPr/>
            <p:nvPr/>
          </p:nvGrpSpPr>
          <p:grpSpPr>
            <a:xfrm>
              <a:off x="1416951" y="3698896"/>
              <a:ext cx="3277908" cy="292347"/>
              <a:chOff x="3582588" y="1921924"/>
              <a:chExt cx="1245231" cy="737423"/>
            </a:xfrm>
          </p:grpSpPr>
          <p:cxnSp>
            <p:nvCxnSpPr>
              <p:cNvPr id="599" name="Google Shape;599;p56"/>
              <p:cNvCxnSpPr>
                <a:cxnSpLocks/>
              </p:cNvCxnSpPr>
              <p:nvPr/>
            </p:nvCxnSpPr>
            <p:spPr>
              <a:xfrm>
                <a:off x="4179587" y="2252304"/>
                <a:ext cx="648232" cy="0"/>
              </a:xfrm>
              <a:prstGeom prst="straightConnector1">
                <a:avLst/>
              </a:prstGeom>
              <a:noFill/>
              <a:ln w="9525" cap="flat" cmpd="sng">
                <a:solidFill>
                  <a:srgbClr val="000000"/>
                </a:solidFill>
                <a:prstDash val="solid"/>
                <a:round/>
                <a:headEnd type="none" w="sm" len="sm"/>
                <a:tailEnd type="triangle" w="med" len="med"/>
              </a:ln>
            </p:spPr>
          </p:cxnSp>
          <p:sp>
            <p:nvSpPr>
              <p:cNvPr id="600" name="Google Shape;600;p56"/>
              <p:cNvSpPr txBox="1"/>
              <p:nvPr/>
            </p:nvSpPr>
            <p:spPr>
              <a:xfrm>
                <a:off x="3582588" y="1921924"/>
                <a:ext cx="1097041" cy="737423"/>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300" dirty="0">
                    <a:solidFill>
                      <a:srgbClr val="000000"/>
                    </a:solidFill>
                    <a:latin typeface="Arial"/>
                    <a:ea typeface="Arial"/>
                    <a:cs typeface="Arial"/>
                    <a:sym typeface="Arial"/>
                  </a:rPr>
                  <a:t>Risque accru en cas de sécheresse</a:t>
                </a:r>
                <a:endParaRPr lang="fr-FR" sz="1300" dirty="0"/>
              </a:p>
            </p:txBody>
          </p:sp>
        </p:grpSp>
      </p:grpSp>
      <p:grpSp>
        <p:nvGrpSpPr>
          <p:cNvPr id="601" name="Google Shape;601;p56"/>
          <p:cNvGrpSpPr/>
          <p:nvPr/>
        </p:nvGrpSpPr>
        <p:grpSpPr>
          <a:xfrm>
            <a:off x="5609446" y="5528384"/>
            <a:ext cx="3369333" cy="292347"/>
            <a:chOff x="3596628" y="2060735"/>
            <a:chExt cx="1145255" cy="257859"/>
          </a:xfrm>
        </p:grpSpPr>
        <p:cxnSp>
          <p:nvCxnSpPr>
            <p:cNvPr id="602" name="Google Shape;602;p56"/>
            <p:cNvCxnSpPr/>
            <p:nvPr/>
          </p:nvCxnSpPr>
          <p:spPr>
            <a:xfrm>
              <a:off x="4113080" y="2209430"/>
              <a:ext cx="628803" cy="0"/>
            </a:xfrm>
            <a:prstGeom prst="straightConnector1">
              <a:avLst/>
            </a:prstGeom>
            <a:noFill/>
            <a:ln w="9525" cap="flat" cmpd="sng">
              <a:solidFill>
                <a:srgbClr val="000000"/>
              </a:solidFill>
              <a:prstDash val="solid"/>
              <a:round/>
              <a:headEnd type="none" w="sm" len="sm"/>
              <a:tailEnd type="triangle" w="med" len="med"/>
            </a:ln>
          </p:spPr>
        </p:cxnSp>
        <p:sp>
          <p:nvSpPr>
            <p:cNvPr id="603" name="Google Shape;603;p56"/>
            <p:cNvSpPr txBox="1"/>
            <p:nvPr/>
          </p:nvSpPr>
          <p:spPr>
            <a:xfrm>
              <a:off x="3596628" y="2060735"/>
              <a:ext cx="1007408" cy="257859"/>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300" dirty="0">
                  <a:solidFill>
                    <a:srgbClr val="000000"/>
                  </a:solidFill>
                  <a:latin typeface="Arial"/>
                  <a:ea typeface="Arial"/>
                  <a:cs typeface="Arial"/>
                  <a:sym typeface="Arial"/>
                </a:rPr>
                <a:t>Pas d'examen régulier des rapports</a:t>
              </a:r>
              <a:endParaRPr sz="1300" dirty="0"/>
            </a:p>
          </p:txBody>
        </p:sp>
      </p:grpSp>
      <p:grpSp>
        <p:nvGrpSpPr>
          <p:cNvPr id="604" name="Google Shape;604;p56"/>
          <p:cNvGrpSpPr/>
          <p:nvPr/>
        </p:nvGrpSpPr>
        <p:grpSpPr>
          <a:xfrm>
            <a:off x="852111" y="4449215"/>
            <a:ext cx="4300027" cy="1257411"/>
            <a:chOff x="580707" y="4365221"/>
            <a:chExt cx="4300027" cy="1257411"/>
          </a:xfrm>
        </p:grpSpPr>
        <p:grpSp>
          <p:nvGrpSpPr>
            <p:cNvPr id="605" name="Google Shape;605;p56"/>
            <p:cNvGrpSpPr/>
            <p:nvPr/>
          </p:nvGrpSpPr>
          <p:grpSpPr>
            <a:xfrm>
              <a:off x="1428511" y="4365221"/>
              <a:ext cx="3452223" cy="292347"/>
              <a:chOff x="3334564" y="1976480"/>
              <a:chExt cx="1521660" cy="292347"/>
            </a:xfrm>
          </p:grpSpPr>
          <p:cxnSp>
            <p:nvCxnSpPr>
              <p:cNvPr id="606" name="Google Shape;606;p56"/>
              <p:cNvCxnSpPr/>
              <p:nvPr/>
            </p:nvCxnSpPr>
            <p:spPr>
              <a:xfrm>
                <a:off x="4227421" y="2102540"/>
                <a:ext cx="628803" cy="0"/>
              </a:xfrm>
              <a:prstGeom prst="straightConnector1">
                <a:avLst/>
              </a:prstGeom>
              <a:noFill/>
              <a:ln w="9525" cap="flat" cmpd="sng">
                <a:solidFill>
                  <a:srgbClr val="000000"/>
                </a:solidFill>
                <a:prstDash val="solid"/>
                <a:round/>
                <a:headEnd type="none" w="sm" len="sm"/>
                <a:tailEnd type="triangle" w="med" len="med"/>
              </a:ln>
            </p:spPr>
          </p:cxnSp>
          <p:sp>
            <p:nvSpPr>
              <p:cNvPr id="607" name="Google Shape;607;p56"/>
              <p:cNvSpPr txBox="1"/>
              <p:nvPr/>
            </p:nvSpPr>
            <p:spPr>
              <a:xfrm>
                <a:off x="3334564" y="1976480"/>
                <a:ext cx="1311227" cy="292347"/>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300" dirty="0">
                    <a:solidFill>
                      <a:srgbClr val="000000"/>
                    </a:solidFill>
                    <a:latin typeface="Arial"/>
                    <a:ea typeface="Arial"/>
                    <a:cs typeface="Arial"/>
                    <a:sym typeface="Arial"/>
                  </a:rPr>
                  <a:t>Mauvais diagnostic des cas humains</a:t>
                </a:r>
                <a:endParaRPr lang="fr-FR" sz="1300" dirty="0"/>
              </a:p>
            </p:txBody>
          </p:sp>
        </p:grpSp>
        <p:grpSp>
          <p:nvGrpSpPr>
            <p:cNvPr id="608" name="Google Shape;608;p56"/>
            <p:cNvGrpSpPr/>
            <p:nvPr/>
          </p:nvGrpSpPr>
          <p:grpSpPr>
            <a:xfrm>
              <a:off x="1424973" y="5320191"/>
              <a:ext cx="2920429" cy="302441"/>
              <a:chOff x="3373100" y="2058659"/>
              <a:chExt cx="1418689" cy="460772"/>
            </a:xfrm>
          </p:grpSpPr>
          <p:cxnSp>
            <p:nvCxnSpPr>
              <p:cNvPr id="609" name="Google Shape;609;p56"/>
              <p:cNvCxnSpPr/>
              <p:nvPr/>
            </p:nvCxnSpPr>
            <p:spPr>
              <a:xfrm>
                <a:off x="4162986" y="2250577"/>
                <a:ext cx="628803" cy="0"/>
              </a:xfrm>
              <a:prstGeom prst="straightConnector1">
                <a:avLst/>
              </a:prstGeom>
              <a:noFill/>
              <a:ln w="9525" cap="flat" cmpd="sng">
                <a:solidFill>
                  <a:srgbClr val="000000"/>
                </a:solidFill>
                <a:prstDash val="solid"/>
                <a:round/>
                <a:headEnd type="none" w="sm" len="sm"/>
                <a:tailEnd type="triangle" w="med" len="med"/>
              </a:ln>
            </p:spPr>
          </p:cxnSp>
          <p:sp>
            <p:nvSpPr>
              <p:cNvPr id="610" name="Google Shape;610;p56"/>
              <p:cNvSpPr txBox="1"/>
              <p:nvPr/>
            </p:nvSpPr>
            <p:spPr>
              <a:xfrm>
                <a:off x="3373100" y="2058659"/>
                <a:ext cx="1241009" cy="460772"/>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300" dirty="0">
                    <a:solidFill>
                      <a:srgbClr val="000000"/>
                    </a:solidFill>
                    <a:latin typeface="Arial"/>
                    <a:ea typeface="Arial"/>
                    <a:cs typeface="Arial"/>
                    <a:sym typeface="Arial"/>
                  </a:rPr>
                  <a:t>Absence de tests de laboratoire</a:t>
                </a:r>
                <a:endParaRPr lang="fr-FR" sz="1300" dirty="0"/>
              </a:p>
            </p:txBody>
          </p:sp>
        </p:grpSp>
        <p:grpSp>
          <p:nvGrpSpPr>
            <p:cNvPr id="611" name="Google Shape;611;p56"/>
            <p:cNvGrpSpPr/>
            <p:nvPr/>
          </p:nvGrpSpPr>
          <p:grpSpPr>
            <a:xfrm>
              <a:off x="580707" y="4996318"/>
              <a:ext cx="3923979" cy="292347"/>
              <a:chOff x="3360850" y="2025919"/>
              <a:chExt cx="1449041" cy="257859"/>
            </a:xfrm>
          </p:grpSpPr>
          <p:cxnSp>
            <p:nvCxnSpPr>
              <p:cNvPr id="612" name="Google Shape;612;p56"/>
              <p:cNvCxnSpPr/>
              <p:nvPr/>
            </p:nvCxnSpPr>
            <p:spPr>
              <a:xfrm>
                <a:off x="4181088" y="2160033"/>
                <a:ext cx="628803" cy="0"/>
              </a:xfrm>
              <a:prstGeom prst="straightConnector1">
                <a:avLst/>
              </a:prstGeom>
              <a:noFill/>
              <a:ln w="9525" cap="flat" cmpd="sng">
                <a:solidFill>
                  <a:srgbClr val="000000"/>
                </a:solidFill>
                <a:prstDash val="solid"/>
                <a:round/>
                <a:headEnd type="none" w="sm" len="sm"/>
                <a:tailEnd type="triangle" w="med" len="med"/>
              </a:ln>
            </p:spPr>
          </p:cxnSp>
          <p:sp>
            <p:nvSpPr>
              <p:cNvPr id="613" name="Google Shape;613;p56"/>
              <p:cNvSpPr txBox="1"/>
              <p:nvPr/>
            </p:nvSpPr>
            <p:spPr>
              <a:xfrm>
                <a:off x="3360850" y="2025919"/>
                <a:ext cx="1308676" cy="257859"/>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300" dirty="0">
                    <a:solidFill>
                      <a:srgbClr val="000000"/>
                    </a:solidFill>
                    <a:latin typeface="Arial"/>
                    <a:ea typeface="Arial"/>
                    <a:cs typeface="Arial"/>
                    <a:sym typeface="Arial"/>
                  </a:rPr>
                  <a:t>Faible taux de signalement par les cliniciens</a:t>
                </a:r>
                <a:endParaRPr lang="fr-FR" sz="1300" dirty="0"/>
              </a:p>
            </p:txBody>
          </p:sp>
        </p:grpSp>
        <p:grpSp>
          <p:nvGrpSpPr>
            <p:cNvPr id="614" name="Google Shape;614;p56"/>
            <p:cNvGrpSpPr/>
            <p:nvPr/>
          </p:nvGrpSpPr>
          <p:grpSpPr>
            <a:xfrm>
              <a:off x="1508889" y="4689762"/>
              <a:ext cx="3194175" cy="292347"/>
              <a:chOff x="3705771" y="2040300"/>
              <a:chExt cx="1129739" cy="445199"/>
            </a:xfrm>
          </p:grpSpPr>
          <p:cxnSp>
            <p:nvCxnSpPr>
              <p:cNvPr id="615" name="Google Shape;615;p56"/>
              <p:cNvCxnSpPr/>
              <p:nvPr/>
            </p:nvCxnSpPr>
            <p:spPr>
              <a:xfrm>
                <a:off x="4206707" y="2202037"/>
                <a:ext cx="628803" cy="0"/>
              </a:xfrm>
              <a:prstGeom prst="straightConnector1">
                <a:avLst/>
              </a:prstGeom>
              <a:noFill/>
              <a:ln w="9525" cap="flat" cmpd="sng">
                <a:solidFill>
                  <a:srgbClr val="000000"/>
                </a:solidFill>
                <a:prstDash val="solid"/>
                <a:round/>
                <a:headEnd type="none" w="sm" len="sm"/>
                <a:tailEnd type="triangle" w="med" len="med"/>
              </a:ln>
            </p:spPr>
          </p:cxnSp>
          <p:sp>
            <p:nvSpPr>
              <p:cNvPr id="616" name="Google Shape;616;p56"/>
              <p:cNvSpPr txBox="1"/>
              <p:nvPr/>
            </p:nvSpPr>
            <p:spPr>
              <a:xfrm>
                <a:off x="3705771" y="2040300"/>
                <a:ext cx="944974" cy="445199"/>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300" dirty="0">
                    <a:solidFill>
                      <a:srgbClr val="000000"/>
                    </a:solidFill>
                    <a:latin typeface="Arial"/>
                    <a:ea typeface="Arial"/>
                    <a:cs typeface="Arial"/>
                    <a:sym typeface="Arial"/>
                  </a:rPr>
                  <a:t>Faible accès aux soins de santé</a:t>
                </a:r>
                <a:endParaRPr lang="fr-FR" sz="1300" dirty="0"/>
              </a:p>
            </p:txBody>
          </p:sp>
        </p:grpSp>
      </p:grpSp>
      <p:sp>
        <p:nvSpPr>
          <p:cNvPr id="617" name="Google Shape;617;p56"/>
          <p:cNvSpPr/>
          <p:nvPr/>
        </p:nvSpPr>
        <p:spPr>
          <a:xfrm>
            <a:off x="1875097" y="1559966"/>
            <a:ext cx="2210447" cy="707886"/>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fr-FR" sz="2000" b="1" dirty="0">
                <a:solidFill>
                  <a:srgbClr val="00953A"/>
                </a:solidFill>
                <a:latin typeface="Arial"/>
                <a:ea typeface="Arial"/>
                <a:cs typeface="Arial"/>
                <a:sym typeface="Arial"/>
              </a:rPr>
              <a:t>Environnement/</a:t>
            </a:r>
            <a:endParaRPr lang="fr-FR" dirty="0"/>
          </a:p>
          <a:p>
            <a:pPr marL="0" marR="0" lvl="0" indent="0" algn="ctr" rtl="0">
              <a:spcBef>
                <a:spcPts val="0"/>
              </a:spcBef>
              <a:spcAft>
                <a:spcPts val="0"/>
              </a:spcAft>
              <a:buNone/>
            </a:pPr>
            <a:r>
              <a:rPr lang="fr-FR" sz="2000" b="1" dirty="0">
                <a:solidFill>
                  <a:srgbClr val="00953A"/>
                </a:solidFill>
                <a:latin typeface="Arial"/>
                <a:ea typeface="Arial"/>
                <a:cs typeface="Arial"/>
                <a:sym typeface="Arial"/>
              </a:rPr>
              <a:t>animal</a:t>
            </a:r>
            <a:endParaRPr lang="fr-FR" dirty="0"/>
          </a:p>
        </p:txBody>
      </p:sp>
      <p:sp>
        <p:nvSpPr>
          <p:cNvPr id="2" name="Google Shape;514;p55">
            <a:extLst>
              <a:ext uri="{FF2B5EF4-FFF2-40B4-BE49-F238E27FC236}">
                <a16:creationId xmlns:a16="http://schemas.microsoft.com/office/drawing/2014/main" id="{73F58DDB-C7D9-5F84-8B09-127860963DA3}"/>
              </a:ext>
            </a:extLst>
          </p:cNvPr>
          <p:cNvSpPr txBox="1">
            <a:spLocks/>
          </p:cNvSpPr>
          <p:nvPr/>
        </p:nvSpPr>
        <p:spPr>
          <a:xfrm>
            <a:off x="838200" y="0"/>
            <a:ext cx="10515600" cy="125730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fr-FR" sz="4200" dirty="0">
                <a:latin typeface="Franklin Gothic Medium" panose="020B0603020102020204" pitchFamily="34" charset="0"/>
              </a:rPr>
              <a:t>Diagramme d’arêtes de poisson : Flambées récurrentes d'anthrax</a:t>
            </a:r>
          </a:p>
        </p:txBody>
      </p:sp>
      <p:sp>
        <p:nvSpPr>
          <p:cNvPr id="3" name="Google Shape;732;p58">
            <a:extLst>
              <a:ext uri="{FF2B5EF4-FFF2-40B4-BE49-F238E27FC236}">
                <a16:creationId xmlns:a16="http://schemas.microsoft.com/office/drawing/2014/main" id="{769C9D2B-3125-65EE-8E59-BE5B7E9EF9A5}"/>
              </a:ext>
            </a:extLst>
          </p:cNvPr>
          <p:cNvSpPr txBox="1"/>
          <p:nvPr/>
        </p:nvSpPr>
        <p:spPr>
          <a:xfrm>
            <a:off x="9319064" y="1439912"/>
            <a:ext cx="2286000" cy="923330"/>
          </a:xfrm>
          <a:prstGeom prst="rect">
            <a:avLst/>
          </a:prstGeom>
          <a:noFill/>
          <a:ln w="38100" cap="flat" cmpd="sng">
            <a:solidFill>
              <a:srgbClr val="0065A4"/>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b="1" dirty="0">
                <a:solidFill>
                  <a:srgbClr val="00953A"/>
                </a:solidFill>
                <a:latin typeface="Arial"/>
                <a:ea typeface="Arial"/>
                <a:cs typeface="Arial"/>
                <a:sym typeface="Arial"/>
              </a:rPr>
              <a:t>T : </a:t>
            </a:r>
            <a:r>
              <a:rPr lang="fr-FR" sz="1800" b="1" dirty="0">
                <a:solidFill>
                  <a:schemeClr val="dk1"/>
                </a:solidFill>
                <a:latin typeface="Arial"/>
                <a:ea typeface="Arial"/>
                <a:cs typeface="Arial"/>
                <a:sym typeface="Arial"/>
              </a:rPr>
              <a:t>Contrôle total</a:t>
            </a:r>
            <a:endParaRPr lang="fr-FR" dirty="0"/>
          </a:p>
          <a:p>
            <a:pPr marL="0" marR="0" lvl="0" indent="0" algn="l" rtl="0">
              <a:spcBef>
                <a:spcPts val="0"/>
              </a:spcBef>
              <a:spcAft>
                <a:spcPts val="0"/>
              </a:spcAft>
              <a:buNone/>
            </a:pPr>
            <a:r>
              <a:rPr lang="fr-FR" sz="1800" b="1" dirty="0">
                <a:solidFill>
                  <a:srgbClr val="F7941D"/>
                </a:solidFill>
                <a:latin typeface="Arial"/>
                <a:ea typeface="Arial"/>
                <a:cs typeface="Arial"/>
                <a:sym typeface="Arial"/>
              </a:rPr>
              <a:t>P : </a:t>
            </a:r>
            <a:r>
              <a:rPr lang="fr-FR" sz="1800" b="1" dirty="0">
                <a:solidFill>
                  <a:srgbClr val="000000"/>
                </a:solidFill>
                <a:latin typeface="Arial"/>
                <a:ea typeface="Arial"/>
                <a:cs typeface="Arial"/>
                <a:sym typeface="Arial"/>
              </a:rPr>
              <a:t>Contrôle partiel</a:t>
            </a:r>
            <a:endParaRPr lang="fr-FR" dirty="0"/>
          </a:p>
          <a:p>
            <a:pPr marL="0" marR="0" lvl="0" indent="0" algn="l" rtl="0">
              <a:spcBef>
                <a:spcPts val="0"/>
              </a:spcBef>
              <a:spcAft>
                <a:spcPts val="0"/>
              </a:spcAft>
              <a:buNone/>
            </a:pPr>
            <a:r>
              <a:rPr lang="fr-FR" sz="1800" b="1" dirty="0">
                <a:solidFill>
                  <a:srgbClr val="C00000"/>
                </a:solidFill>
                <a:latin typeface="Arial"/>
                <a:ea typeface="Arial"/>
                <a:cs typeface="Arial"/>
                <a:sym typeface="Arial"/>
              </a:rPr>
              <a:t>N : </a:t>
            </a:r>
            <a:r>
              <a:rPr lang="fr-FR" sz="1800" b="1" dirty="0">
                <a:solidFill>
                  <a:srgbClr val="000000"/>
                </a:solidFill>
                <a:latin typeface="Arial"/>
                <a:ea typeface="Arial"/>
                <a:cs typeface="Arial"/>
                <a:sym typeface="Arial"/>
              </a:rPr>
              <a:t>Pas de contrôle</a:t>
            </a:r>
            <a:endParaRPr lang="fr-FR" dirty="0"/>
          </a:p>
        </p:txBody>
      </p:sp>
      <p:sp>
        <p:nvSpPr>
          <p:cNvPr id="4" name="Google Shape;691;p58">
            <a:extLst>
              <a:ext uri="{FF2B5EF4-FFF2-40B4-BE49-F238E27FC236}">
                <a16:creationId xmlns:a16="http://schemas.microsoft.com/office/drawing/2014/main" id="{D5D69452-CCF4-6574-6EFC-27CB05DAEBEE}"/>
              </a:ext>
            </a:extLst>
          </p:cNvPr>
          <p:cNvSpPr txBox="1"/>
          <p:nvPr/>
        </p:nvSpPr>
        <p:spPr>
          <a:xfrm>
            <a:off x="2903684" y="2465303"/>
            <a:ext cx="328665"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dirty="0">
                <a:solidFill>
                  <a:srgbClr val="C00000"/>
                </a:solidFill>
                <a:latin typeface="Arial"/>
                <a:ea typeface="Arial"/>
                <a:cs typeface="Arial"/>
                <a:sym typeface="Arial"/>
              </a:rPr>
              <a:t>N</a:t>
            </a:r>
            <a:endParaRPr sz="1600" b="1" i="1" dirty="0">
              <a:solidFill>
                <a:srgbClr val="C00000"/>
              </a:solidFill>
              <a:latin typeface="Arial"/>
              <a:ea typeface="Arial"/>
              <a:cs typeface="Arial"/>
              <a:sym typeface="Arial"/>
            </a:endParaRPr>
          </a:p>
        </p:txBody>
      </p:sp>
      <p:sp>
        <p:nvSpPr>
          <p:cNvPr id="5" name="Google Shape;691;p58">
            <a:extLst>
              <a:ext uri="{FF2B5EF4-FFF2-40B4-BE49-F238E27FC236}">
                <a16:creationId xmlns:a16="http://schemas.microsoft.com/office/drawing/2014/main" id="{8FE520D7-6388-EBAD-F0E1-6C403045266D}"/>
              </a:ext>
            </a:extLst>
          </p:cNvPr>
          <p:cNvSpPr txBox="1"/>
          <p:nvPr/>
        </p:nvSpPr>
        <p:spPr>
          <a:xfrm>
            <a:off x="3051595" y="2790518"/>
            <a:ext cx="328665"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dirty="0">
                <a:solidFill>
                  <a:srgbClr val="C00000"/>
                </a:solidFill>
                <a:latin typeface="Arial"/>
                <a:ea typeface="Arial"/>
                <a:cs typeface="Arial"/>
                <a:sym typeface="Arial"/>
              </a:rPr>
              <a:t>N</a:t>
            </a:r>
            <a:endParaRPr sz="1600" b="1" i="1" dirty="0">
              <a:solidFill>
                <a:srgbClr val="C00000"/>
              </a:solidFill>
              <a:latin typeface="Arial"/>
              <a:ea typeface="Arial"/>
              <a:cs typeface="Arial"/>
              <a:sym typeface="Arial"/>
            </a:endParaRPr>
          </a:p>
        </p:txBody>
      </p:sp>
      <p:sp>
        <p:nvSpPr>
          <p:cNvPr id="6" name="Google Shape;691;p58">
            <a:extLst>
              <a:ext uri="{FF2B5EF4-FFF2-40B4-BE49-F238E27FC236}">
                <a16:creationId xmlns:a16="http://schemas.microsoft.com/office/drawing/2014/main" id="{BBDEA4BC-35D3-862C-4213-D6677BC925E5}"/>
              </a:ext>
            </a:extLst>
          </p:cNvPr>
          <p:cNvSpPr txBox="1"/>
          <p:nvPr/>
        </p:nvSpPr>
        <p:spPr>
          <a:xfrm>
            <a:off x="3208254" y="3084917"/>
            <a:ext cx="328665"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dirty="0">
                <a:solidFill>
                  <a:srgbClr val="C00000"/>
                </a:solidFill>
                <a:latin typeface="Arial"/>
                <a:ea typeface="Arial"/>
                <a:cs typeface="Arial"/>
                <a:sym typeface="Arial"/>
              </a:rPr>
              <a:t>N</a:t>
            </a:r>
            <a:endParaRPr sz="1600" b="1" i="1" dirty="0">
              <a:solidFill>
                <a:srgbClr val="C00000"/>
              </a:solidFill>
              <a:latin typeface="Arial"/>
              <a:ea typeface="Arial"/>
              <a:cs typeface="Arial"/>
              <a:sym typeface="Arial"/>
            </a:endParaRPr>
          </a:p>
        </p:txBody>
      </p:sp>
      <p:sp>
        <p:nvSpPr>
          <p:cNvPr id="7" name="Google Shape;691;p58">
            <a:extLst>
              <a:ext uri="{FF2B5EF4-FFF2-40B4-BE49-F238E27FC236}">
                <a16:creationId xmlns:a16="http://schemas.microsoft.com/office/drawing/2014/main" id="{B67203BC-8111-9F69-5E91-EDBA75EE0182}"/>
              </a:ext>
            </a:extLst>
          </p:cNvPr>
          <p:cNvSpPr txBox="1"/>
          <p:nvPr/>
        </p:nvSpPr>
        <p:spPr>
          <a:xfrm>
            <a:off x="3380477" y="3429279"/>
            <a:ext cx="328665"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dirty="0">
                <a:solidFill>
                  <a:srgbClr val="C00000"/>
                </a:solidFill>
                <a:latin typeface="Arial"/>
                <a:ea typeface="Arial"/>
                <a:cs typeface="Arial"/>
                <a:sym typeface="Arial"/>
              </a:rPr>
              <a:t>N</a:t>
            </a:r>
            <a:endParaRPr sz="1600" b="1" i="1" dirty="0">
              <a:solidFill>
                <a:srgbClr val="C00000"/>
              </a:solidFill>
              <a:latin typeface="Arial"/>
              <a:ea typeface="Arial"/>
              <a:cs typeface="Arial"/>
              <a:sym typeface="Arial"/>
            </a:endParaRPr>
          </a:p>
        </p:txBody>
      </p:sp>
      <p:sp>
        <p:nvSpPr>
          <p:cNvPr id="8" name="Google Shape;691;p58">
            <a:extLst>
              <a:ext uri="{FF2B5EF4-FFF2-40B4-BE49-F238E27FC236}">
                <a16:creationId xmlns:a16="http://schemas.microsoft.com/office/drawing/2014/main" id="{58E1D968-4A9B-2728-061E-74786F4D847B}"/>
              </a:ext>
            </a:extLst>
          </p:cNvPr>
          <p:cNvSpPr txBox="1"/>
          <p:nvPr/>
        </p:nvSpPr>
        <p:spPr>
          <a:xfrm>
            <a:off x="3609232" y="3740797"/>
            <a:ext cx="328665"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dirty="0">
                <a:solidFill>
                  <a:srgbClr val="C00000"/>
                </a:solidFill>
                <a:latin typeface="Arial"/>
                <a:ea typeface="Arial"/>
                <a:cs typeface="Arial"/>
                <a:sym typeface="Arial"/>
              </a:rPr>
              <a:t>N</a:t>
            </a:r>
            <a:endParaRPr sz="1600" b="1" i="1" dirty="0">
              <a:solidFill>
                <a:srgbClr val="C00000"/>
              </a:solidFill>
              <a:latin typeface="Arial"/>
              <a:ea typeface="Arial"/>
              <a:cs typeface="Arial"/>
              <a:sym typeface="Arial"/>
            </a:endParaRPr>
          </a:p>
        </p:txBody>
      </p:sp>
      <p:sp>
        <p:nvSpPr>
          <p:cNvPr id="11" name="Google Shape;666;p58">
            <a:extLst>
              <a:ext uri="{FF2B5EF4-FFF2-40B4-BE49-F238E27FC236}">
                <a16:creationId xmlns:a16="http://schemas.microsoft.com/office/drawing/2014/main" id="{86B1A0E1-9B2A-B20E-AF34-7388A59DF690}"/>
              </a:ext>
            </a:extLst>
          </p:cNvPr>
          <p:cNvSpPr txBox="1"/>
          <p:nvPr/>
        </p:nvSpPr>
        <p:spPr>
          <a:xfrm>
            <a:off x="8063267" y="2311255"/>
            <a:ext cx="26683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dirty="0">
                <a:solidFill>
                  <a:srgbClr val="F7941D"/>
                </a:solidFill>
                <a:latin typeface="Arial"/>
                <a:ea typeface="Arial"/>
                <a:cs typeface="Arial"/>
                <a:sym typeface="Arial"/>
              </a:rPr>
              <a:t>P</a:t>
            </a:r>
            <a:endParaRPr dirty="0"/>
          </a:p>
        </p:txBody>
      </p:sp>
      <p:sp>
        <p:nvSpPr>
          <p:cNvPr id="12" name="Google Shape;670;p58">
            <a:extLst>
              <a:ext uri="{FF2B5EF4-FFF2-40B4-BE49-F238E27FC236}">
                <a16:creationId xmlns:a16="http://schemas.microsoft.com/office/drawing/2014/main" id="{03553551-8007-8355-CD66-178C37942504}"/>
              </a:ext>
            </a:extLst>
          </p:cNvPr>
          <p:cNvSpPr txBox="1"/>
          <p:nvPr/>
        </p:nvSpPr>
        <p:spPr>
          <a:xfrm>
            <a:off x="8165920" y="2641213"/>
            <a:ext cx="26683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dirty="0">
                <a:solidFill>
                  <a:srgbClr val="C00000"/>
                </a:solidFill>
                <a:latin typeface="Arial"/>
                <a:ea typeface="Arial"/>
                <a:cs typeface="Arial"/>
                <a:sym typeface="Arial"/>
              </a:rPr>
              <a:t>N</a:t>
            </a:r>
            <a:endParaRPr sz="1600" b="1" i="1" dirty="0">
              <a:solidFill>
                <a:srgbClr val="C00000"/>
              </a:solidFill>
              <a:latin typeface="Arial"/>
              <a:ea typeface="Arial"/>
              <a:cs typeface="Arial"/>
              <a:sym typeface="Arial"/>
            </a:endParaRPr>
          </a:p>
        </p:txBody>
      </p:sp>
      <p:sp>
        <p:nvSpPr>
          <p:cNvPr id="13" name="Google Shape;670;p58">
            <a:extLst>
              <a:ext uri="{FF2B5EF4-FFF2-40B4-BE49-F238E27FC236}">
                <a16:creationId xmlns:a16="http://schemas.microsoft.com/office/drawing/2014/main" id="{5AC2B970-F75D-1AF0-7DE2-3D8B2620B683}"/>
              </a:ext>
            </a:extLst>
          </p:cNvPr>
          <p:cNvSpPr txBox="1"/>
          <p:nvPr/>
        </p:nvSpPr>
        <p:spPr>
          <a:xfrm>
            <a:off x="8401992" y="2914269"/>
            <a:ext cx="26683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dirty="0">
                <a:solidFill>
                  <a:srgbClr val="C00000"/>
                </a:solidFill>
                <a:latin typeface="Arial"/>
                <a:ea typeface="Arial"/>
                <a:cs typeface="Arial"/>
                <a:sym typeface="Arial"/>
              </a:rPr>
              <a:t>N</a:t>
            </a:r>
            <a:endParaRPr sz="1600" b="1" i="1" dirty="0">
              <a:solidFill>
                <a:srgbClr val="C00000"/>
              </a:solidFill>
              <a:latin typeface="Arial"/>
              <a:ea typeface="Arial"/>
              <a:cs typeface="Arial"/>
              <a:sym typeface="Arial"/>
            </a:endParaRPr>
          </a:p>
        </p:txBody>
      </p:sp>
      <p:sp>
        <p:nvSpPr>
          <p:cNvPr id="14" name="Google Shape;670;p58">
            <a:extLst>
              <a:ext uri="{FF2B5EF4-FFF2-40B4-BE49-F238E27FC236}">
                <a16:creationId xmlns:a16="http://schemas.microsoft.com/office/drawing/2014/main" id="{D4BEA3E5-D173-2620-F3B1-003AAB84A417}"/>
              </a:ext>
            </a:extLst>
          </p:cNvPr>
          <p:cNvSpPr txBox="1"/>
          <p:nvPr/>
        </p:nvSpPr>
        <p:spPr>
          <a:xfrm>
            <a:off x="8634468" y="3225568"/>
            <a:ext cx="26683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dirty="0">
                <a:solidFill>
                  <a:srgbClr val="C00000"/>
                </a:solidFill>
                <a:latin typeface="Arial"/>
                <a:ea typeface="Arial"/>
                <a:cs typeface="Arial"/>
                <a:sym typeface="Arial"/>
              </a:rPr>
              <a:t>N</a:t>
            </a:r>
            <a:endParaRPr sz="1600" b="1" i="1" dirty="0">
              <a:solidFill>
                <a:srgbClr val="C00000"/>
              </a:solidFill>
              <a:latin typeface="Arial"/>
              <a:ea typeface="Arial"/>
              <a:cs typeface="Arial"/>
              <a:sym typeface="Arial"/>
            </a:endParaRPr>
          </a:p>
        </p:txBody>
      </p:sp>
      <p:sp>
        <p:nvSpPr>
          <p:cNvPr id="15" name="Google Shape;670;p58">
            <a:extLst>
              <a:ext uri="{FF2B5EF4-FFF2-40B4-BE49-F238E27FC236}">
                <a16:creationId xmlns:a16="http://schemas.microsoft.com/office/drawing/2014/main" id="{B0447CC7-8939-E31A-5F3C-1F73C70E4DA7}"/>
              </a:ext>
            </a:extLst>
          </p:cNvPr>
          <p:cNvSpPr txBox="1"/>
          <p:nvPr/>
        </p:nvSpPr>
        <p:spPr>
          <a:xfrm>
            <a:off x="8793260" y="3519734"/>
            <a:ext cx="26683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dirty="0">
                <a:solidFill>
                  <a:srgbClr val="C00000"/>
                </a:solidFill>
                <a:latin typeface="Arial"/>
                <a:ea typeface="Arial"/>
                <a:cs typeface="Arial"/>
                <a:sym typeface="Arial"/>
              </a:rPr>
              <a:t>N</a:t>
            </a:r>
            <a:endParaRPr sz="1600" b="1" i="1" dirty="0">
              <a:solidFill>
                <a:srgbClr val="C00000"/>
              </a:solidFill>
              <a:latin typeface="Arial"/>
              <a:ea typeface="Arial"/>
              <a:cs typeface="Arial"/>
              <a:sym typeface="Arial"/>
            </a:endParaRPr>
          </a:p>
        </p:txBody>
      </p:sp>
      <p:sp>
        <p:nvSpPr>
          <p:cNvPr id="16" name="Google Shape;670;p58">
            <a:extLst>
              <a:ext uri="{FF2B5EF4-FFF2-40B4-BE49-F238E27FC236}">
                <a16:creationId xmlns:a16="http://schemas.microsoft.com/office/drawing/2014/main" id="{B0DB78DE-6041-AE53-8AC3-8FCE0DBB7A36}"/>
              </a:ext>
            </a:extLst>
          </p:cNvPr>
          <p:cNvSpPr txBox="1"/>
          <p:nvPr/>
        </p:nvSpPr>
        <p:spPr>
          <a:xfrm>
            <a:off x="8910592" y="3792679"/>
            <a:ext cx="26683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dirty="0">
                <a:solidFill>
                  <a:srgbClr val="C00000"/>
                </a:solidFill>
                <a:latin typeface="Arial"/>
                <a:ea typeface="Arial"/>
                <a:cs typeface="Arial"/>
                <a:sym typeface="Arial"/>
              </a:rPr>
              <a:t>N</a:t>
            </a:r>
            <a:endParaRPr sz="1600" b="1" i="1" dirty="0">
              <a:solidFill>
                <a:srgbClr val="C00000"/>
              </a:solidFill>
              <a:latin typeface="Arial"/>
              <a:ea typeface="Arial"/>
              <a:cs typeface="Arial"/>
              <a:sym typeface="Arial"/>
            </a:endParaRPr>
          </a:p>
        </p:txBody>
      </p:sp>
      <p:sp>
        <p:nvSpPr>
          <p:cNvPr id="17" name="Google Shape;666;p58">
            <a:extLst>
              <a:ext uri="{FF2B5EF4-FFF2-40B4-BE49-F238E27FC236}">
                <a16:creationId xmlns:a16="http://schemas.microsoft.com/office/drawing/2014/main" id="{AB02A136-B7C9-6056-7DB1-34899087A84F}"/>
              </a:ext>
            </a:extLst>
          </p:cNvPr>
          <p:cNvSpPr txBox="1"/>
          <p:nvPr/>
        </p:nvSpPr>
        <p:spPr>
          <a:xfrm>
            <a:off x="4590651" y="4329528"/>
            <a:ext cx="26683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dirty="0">
                <a:solidFill>
                  <a:srgbClr val="F7941D"/>
                </a:solidFill>
                <a:latin typeface="Arial"/>
                <a:ea typeface="Arial"/>
                <a:cs typeface="Arial"/>
                <a:sym typeface="Arial"/>
              </a:rPr>
              <a:t>P</a:t>
            </a:r>
            <a:endParaRPr dirty="0"/>
          </a:p>
        </p:txBody>
      </p:sp>
      <p:sp>
        <p:nvSpPr>
          <p:cNvPr id="18" name="Google Shape;666;p58">
            <a:extLst>
              <a:ext uri="{FF2B5EF4-FFF2-40B4-BE49-F238E27FC236}">
                <a16:creationId xmlns:a16="http://schemas.microsoft.com/office/drawing/2014/main" id="{A0E042E6-673F-C739-E3B3-16A721F4D8A4}"/>
              </a:ext>
            </a:extLst>
          </p:cNvPr>
          <p:cNvSpPr txBox="1"/>
          <p:nvPr/>
        </p:nvSpPr>
        <p:spPr>
          <a:xfrm>
            <a:off x="4333728" y="4982820"/>
            <a:ext cx="26683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dirty="0">
                <a:solidFill>
                  <a:srgbClr val="F7941D"/>
                </a:solidFill>
                <a:latin typeface="Arial"/>
                <a:ea typeface="Arial"/>
                <a:cs typeface="Arial"/>
                <a:sym typeface="Arial"/>
              </a:rPr>
              <a:t>P</a:t>
            </a:r>
            <a:endParaRPr dirty="0"/>
          </a:p>
        </p:txBody>
      </p:sp>
      <p:sp>
        <p:nvSpPr>
          <p:cNvPr id="19" name="Google Shape;666;p58">
            <a:extLst>
              <a:ext uri="{FF2B5EF4-FFF2-40B4-BE49-F238E27FC236}">
                <a16:creationId xmlns:a16="http://schemas.microsoft.com/office/drawing/2014/main" id="{F6D07494-7738-FDAE-16FA-25CE6182B466}"/>
              </a:ext>
            </a:extLst>
          </p:cNvPr>
          <p:cNvSpPr txBox="1"/>
          <p:nvPr/>
        </p:nvSpPr>
        <p:spPr>
          <a:xfrm>
            <a:off x="4162365" y="5310004"/>
            <a:ext cx="26683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dirty="0">
                <a:solidFill>
                  <a:srgbClr val="F7941D"/>
                </a:solidFill>
                <a:latin typeface="Arial"/>
                <a:ea typeface="Arial"/>
                <a:cs typeface="Arial"/>
                <a:sym typeface="Arial"/>
              </a:rPr>
              <a:t>P</a:t>
            </a:r>
            <a:endParaRPr dirty="0"/>
          </a:p>
        </p:txBody>
      </p:sp>
      <p:sp>
        <p:nvSpPr>
          <p:cNvPr id="20" name="Google Shape;670;p58">
            <a:extLst>
              <a:ext uri="{FF2B5EF4-FFF2-40B4-BE49-F238E27FC236}">
                <a16:creationId xmlns:a16="http://schemas.microsoft.com/office/drawing/2014/main" id="{E0C80DB8-45D3-23BF-EFC9-D714B49ED219}"/>
              </a:ext>
            </a:extLst>
          </p:cNvPr>
          <p:cNvSpPr txBox="1"/>
          <p:nvPr/>
        </p:nvSpPr>
        <p:spPr>
          <a:xfrm>
            <a:off x="4463806" y="4652867"/>
            <a:ext cx="26683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dirty="0">
                <a:solidFill>
                  <a:srgbClr val="C00000"/>
                </a:solidFill>
                <a:latin typeface="Arial"/>
                <a:ea typeface="Arial"/>
                <a:cs typeface="Arial"/>
                <a:sym typeface="Arial"/>
              </a:rPr>
              <a:t>N</a:t>
            </a:r>
            <a:endParaRPr sz="1600" b="1" i="1" dirty="0">
              <a:solidFill>
                <a:srgbClr val="C00000"/>
              </a:solidFill>
              <a:latin typeface="Arial"/>
              <a:ea typeface="Arial"/>
              <a:cs typeface="Arial"/>
              <a:sym typeface="Arial"/>
            </a:endParaRPr>
          </a:p>
        </p:txBody>
      </p:sp>
      <p:sp>
        <p:nvSpPr>
          <p:cNvPr id="21" name="Google Shape;654;p58">
            <a:extLst>
              <a:ext uri="{FF2B5EF4-FFF2-40B4-BE49-F238E27FC236}">
                <a16:creationId xmlns:a16="http://schemas.microsoft.com/office/drawing/2014/main" id="{B644E3C9-ABD8-FA3B-E361-E90D9040660E}"/>
              </a:ext>
            </a:extLst>
          </p:cNvPr>
          <p:cNvSpPr txBox="1"/>
          <p:nvPr/>
        </p:nvSpPr>
        <p:spPr>
          <a:xfrm>
            <a:off x="9002527" y="4527166"/>
            <a:ext cx="26683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a:solidFill>
                  <a:srgbClr val="338533"/>
                </a:solidFill>
                <a:latin typeface="Arial"/>
                <a:ea typeface="Arial"/>
                <a:cs typeface="Arial"/>
                <a:sym typeface="Arial"/>
              </a:rPr>
              <a:t>T</a:t>
            </a:r>
            <a:endParaRPr/>
          </a:p>
        </p:txBody>
      </p:sp>
      <p:sp>
        <p:nvSpPr>
          <p:cNvPr id="22" name="Google Shape;654;p58">
            <a:extLst>
              <a:ext uri="{FF2B5EF4-FFF2-40B4-BE49-F238E27FC236}">
                <a16:creationId xmlns:a16="http://schemas.microsoft.com/office/drawing/2014/main" id="{CF27DB0B-552D-8DBB-CCE3-28F69FEDF0F2}"/>
              </a:ext>
            </a:extLst>
          </p:cNvPr>
          <p:cNvSpPr txBox="1"/>
          <p:nvPr/>
        </p:nvSpPr>
        <p:spPr>
          <a:xfrm>
            <a:off x="8882802" y="4837184"/>
            <a:ext cx="26683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a:solidFill>
                  <a:srgbClr val="338533"/>
                </a:solidFill>
                <a:latin typeface="Arial"/>
                <a:ea typeface="Arial"/>
                <a:cs typeface="Arial"/>
                <a:sym typeface="Arial"/>
              </a:rPr>
              <a:t>T</a:t>
            </a:r>
            <a:endParaRPr/>
          </a:p>
        </p:txBody>
      </p:sp>
      <p:sp>
        <p:nvSpPr>
          <p:cNvPr id="23" name="Google Shape;654;p58">
            <a:extLst>
              <a:ext uri="{FF2B5EF4-FFF2-40B4-BE49-F238E27FC236}">
                <a16:creationId xmlns:a16="http://schemas.microsoft.com/office/drawing/2014/main" id="{6C2E6F5A-9D3C-7AC5-B54B-12E674BD9793}"/>
              </a:ext>
            </a:extLst>
          </p:cNvPr>
          <p:cNvSpPr txBox="1"/>
          <p:nvPr/>
        </p:nvSpPr>
        <p:spPr>
          <a:xfrm>
            <a:off x="8504281" y="5475955"/>
            <a:ext cx="26683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a:solidFill>
                  <a:srgbClr val="338533"/>
                </a:solidFill>
                <a:latin typeface="Arial"/>
                <a:ea typeface="Arial"/>
                <a:cs typeface="Arial"/>
                <a:sym typeface="Arial"/>
              </a:rPr>
              <a:t>T</a:t>
            </a:r>
            <a:endParaRPr/>
          </a:p>
        </p:txBody>
      </p:sp>
      <p:sp>
        <p:nvSpPr>
          <p:cNvPr id="24" name="Google Shape;666;p58">
            <a:extLst>
              <a:ext uri="{FF2B5EF4-FFF2-40B4-BE49-F238E27FC236}">
                <a16:creationId xmlns:a16="http://schemas.microsoft.com/office/drawing/2014/main" id="{FF78512C-8E65-F54D-ADC4-47D5079E344A}"/>
              </a:ext>
            </a:extLst>
          </p:cNvPr>
          <p:cNvSpPr txBox="1"/>
          <p:nvPr/>
        </p:nvSpPr>
        <p:spPr>
          <a:xfrm>
            <a:off x="9177430" y="4205853"/>
            <a:ext cx="26683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dirty="0">
                <a:solidFill>
                  <a:srgbClr val="F7941D"/>
                </a:solidFill>
                <a:latin typeface="Arial"/>
                <a:ea typeface="Arial"/>
                <a:cs typeface="Arial"/>
                <a:sym typeface="Arial"/>
              </a:rPr>
              <a:t>P</a:t>
            </a:r>
            <a:endParaRPr dirty="0"/>
          </a:p>
        </p:txBody>
      </p:sp>
      <p:sp>
        <p:nvSpPr>
          <p:cNvPr id="25" name="Google Shape;666;p58">
            <a:extLst>
              <a:ext uri="{FF2B5EF4-FFF2-40B4-BE49-F238E27FC236}">
                <a16:creationId xmlns:a16="http://schemas.microsoft.com/office/drawing/2014/main" id="{F4F32DF6-BC59-031A-35C2-AF221976B346}"/>
              </a:ext>
            </a:extLst>
          </p:cNvPr>
          <p:cNvSpPr txBox="1"/>
          <p:nvPr/>
        </p:nvSpPr>
        <p:spPr>
          <a:xfrm>
            <a:off x="8762656" y="5121427"/>
            <a:ext cx="26683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dirty="0">
                <a:solidFill>
                  <a:srgbClr val="F7941D"/>
                </a:solidFill>
                <a:latin typeface="Arial"/>
                <a:ea typeface="Arial"/>
                <a:cs typeface="Arial"/>
                <a:sym typeface="Arial"/>
              </a:rPr>
              <a:t>P</a:t>
            </a:r>
            <a:endParaRPr dirty="0"/>
          </a:p>
        </p:txBody>
      </p:sp>
    </p:spTree>
    <p:extLst>
      <p:ext uri="{BB962C8B-B14F-4D97-AF65-F5344CB8AC3E}">
        <p14:creationId xmlns:p14="http://schemas.microsoft.com/office/powerpoint/2010/main" val="42491202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738"/>
        <p:cNvGrpSpPr/>
        <p:nvPr/>
      </p:nvGrpSpPr>
      <p:grpSpPr>
        <a:xfrm>
          <a:off x="0" y="0"/>
          <a:ext cx="0" cy="0"/>
          <a:chOff x="0" y="0"/>
          <a:chExt cx="0" cy="0"/>
        </a:xfrm>
      </p:grpSpPr>
      <p:sp>
        <p:nvSpPr>
          <p:cNvPr id="739" name="Google Shape;739;p59"/>
          <p:cNvSpPr txBox="1">
            <a:spLocks noGrp="1"/>
          </p:cNvSpPr>
          <p:nvPr>
            <p:ph type="body" idx="1"/>
          </p:nvPr>
        </p:nvSpPr>
        <p:spPr>
          <a:xfrm>
            <a:off x="838199" y="1478857"/>
            <a:ext cx="11066253"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None/>
            </a:pPr>
            <a:r>
              <a:rPr lang="fr-FR" dirty="0"/>
              <a:t>Se concentrer sur les causes sur lesquelles vous avez un control </a:t>
            </a:r>
            <a:r>
              <a:rPr lang="fr-FR" b="1" dirty="0">
                <a:solidFill>
                  <a:srgbClr val="00953A"/>
                </a:solidFill>
              </a:rPr>
              <a:t>total (T) </a:t>
            </a:r>
            <a:r>
              <a:rPr lang="fr-FR" dirty="0"/>
              <a:t>et </a:t>
            </a:r>
            <a:r>
              <a:rPr lang="fr-FR" b="1" dirty="0">
                <a:solidFill>
                  <a:srgbClr val="FF9900"/>
                </a:solidFill>
              </a:rPr>
              <a:t>partiel (P) </a:t>
            </a:r>
            <a:r>
              <a:rPr lang="fr-FR" dirty="0"/>
              <a:t>pour identifier les </a:t>
            </a:r>
            <a:r>
              <a:rPr lang="fr-FR" b="1" u="sng" dirty="0"/>
              <a:t>causes principales </a:t>
            </a:r>
            <a:endParaRPr lang="fr-FR" dirty="0"/>
          </a:p>
          <a:p>
            <a:pPr marL="0" lvl="0" indent="0" algn="l" rtl="0">
              <a:lnSpc>
                <a:spcPct val="100000"/>
              </a:lnSpc>
              <a:spcBef>
                <a:spcPts val="1000"/>
              </a:spcBef>
              <a:spcAft>
                <a:spcPts val="0"/>
              </a:spcAft>
              <a:buClr>
                <a:schemeClr val="dk1"/>
              </a:buClr>
              <a:buSzPts val="2800"/>
              <a:buNone/>
            </a:pPr>
            <a:endParaRPr lang="fr-FR" b="1" u="sng" dirty="0"/>
          </a:p>
          <a:p>
            <a:pPr marL="0" lvl="0" indent="0" algn="l" rtl="0">
              <a:lnSpc>
                <a:spcPct val="100000"/>
              </a:lnSpc>
              <a:spcBef>
                <a:spcPts val="1000"/>
              </a:spcBef>
              <a:spcAft>
                <a:spcPts val="0"/>
              </a:spcAft>
              <a:buClr>
                <a:schemeClr val="dk1"/>
              </a:buClr>
              <a:buSzPts val="2800"/>
              <a:buNone/>
            </a:pPr>
            <a:r>
              <a:rPr lang="fr-FR" b="1" dirty="0"/>
              <a:t>Les causes principales sont celles dans lesquelles :</a:t>
            </a:r>
            <a:endParaRPr lang="fr-FR" dirty="0"/>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Vous avez le contrôle partiel ou total de l'amélioration</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Vous savez qu'il est possible de les résoudre</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Vous avez accès à des ressources pour répondre aux besoins</a:t>
            </a:r>
          </a:p>
          <a:p>
            <a:pPr marL="0" lvl="0" indent="0" algn="l" rtl="0">
              <a:lnSpc>
                <a:spcPct val="100000"/>
              </a:lnSpc>
              <a:spcBef>
                <a:spcPts val="1000"/>
              </a:spcBef>
              <a:spcAft>
                <a:spcPts val="0"/>
              </a:spcAft>
              <a:buClr>
                <a:schemeClr val="dk1"/>
              </a:buClr>
              <a:buSzPts val="2800"/>
              <a:buNone/>
            </a:pPr>
            <a:r>
              <a:rPr lang="fr-FR" dirty="0"/>
              <a:t>Les causes qui correspondent à ces critères sont les plus appropriées pour cibler les interventions</a:t>
            </a:r>
          </a:p>
          <a:p>
            <a:pPr marL="685800" lvl="1" indent="-76200" algn="l" rtl="0">
              <a:lnSpc>
                <a:spcPct val="100000"/>
              </a:lnSpc>
              <a:spcBef>
                <a:spcPts val="1000"/>
              </a:spcBef>
              <a:spcAft>
                <a:spcPts val="0"/>
              </a:spcAft>
              <a:buSzPts val="2400"/>
              <a:buNone/>
            </a:pPr>
            <a:endParaRPr lang="fr-FR" dirty="0"/>
          </a:p>
          <a:p>
            <a:pPr marL="685800" lvl="1" indent="-76200" algn="l" rtl="0">
              <a:lnSpc>
                <a:spcPct val="100000"/>
              </a:lnSpc>
              <a:spcBef>
                <a:spcPts val="1000"/>
              </a:spcBef>
              <a:spcAft>
                <a:spcPts val="0"/>
              </a:spcAft>
              <a:buSzPts val="2400"/>
              <a:buNone/>
            </a:pPr>
            <a:endParaRPr lang="fr-FR" dirty="0"/>
          </a:p>
        </p:txBody>
      </p:sp>
      <p:sp>
        <p:nvSpPr>
          <p:cNvPr id="740" name="Google Shape;740;p59"/>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Déterminer les principales causes à cibler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36"/>
        <p:cNvGrpSpPr/>
        <p:nvPr/>
      </p:nvGrpSpPr>
      <p:grpSpPr>
        <a:xfrm>
          <a:off x="0" y="0"/>
          <a:ext cx="0" cy="0"/>
          <a:chOff x="0" y="0"/>
          <a:chExt cx="0" cy="0"/>
        </a:xfrm>
      </p:grpSpPr>
      <p:grpSp>
        <p:nvGrpSpPr>
          <p:cNvPr id="538" name="Google Shape;538;p56"/>
          <p:cNvGrpSpPr/>
          <p:nvPr/>
        </p:nvGrpSpPr>
        <p:grpSpPr>
          <a:xfrm>
            <a:off x="1234171" y="1524001"/>
            <a:ext cx="10729228" cy="5070110"/>
            <a:chOff x="1234162" y="1524000"/>
            <a:chExt cx="9404801" cy="5070110"/>
          </a:xfrm>
        </p:grpSpPr>
        <p:grpSp>
          <p:nvGrpSpPr>
            <p:cNvPr id="539" name="Google Shape;539;p56"/>
            <p:cNvGrpSpPr/>
            <p:nvPr/>
          </p:nvGrpSpPr>
          <p:grpSpPr>
            <a:xfrm>
              <a:off x="1234162" y="1524000"/>
              <a:ext cx="9380795" cy="5063002"/>
              <a:chOff x="-399399" y="1200324"/>
              <a:chExt cx="9380795" cy="5063002"/>
            </a:xfrm>
          </p:grpSpPr>
          <p:cxnSp>
            <p:nvCxnSpPr>
              <p:cNvPr id="540" name="Google Shape;540;p56"/>
              <p:cNvCxnSpPr/>
              <p:nvPr/>
            </p:nvCxnSpPr>
            <p:spPr>
              <a:xfrm>
                <a:off x="-399399" y="3886200"/>
                <a:ext cx="7611047" cy="0"/>
              </a:xfrm>
              <a:prstGeom prst="straightConnector1">
                <a:avLst/>
              </a:prstGeom>
              <a:noFill/>
              <a:ln w="38100" cap="flat" cmpd="sng">
                <a:solidFill>
                  <a:srgbClr val="000000"/>
                </a:solidFill>
                <a:prstDash val="solid"/>
                <a:round/>
                <a:headEnd type="none" w="sm" len="sm"/>
                <a:tailEnd type="triangle" w="med" len="med"/>
              </a:ln>
            </p:spPr>
          </p:cxnSp>
          <p:cxnSp>
            <p:nvCxnSpPr>
              <p:cNvPr id="541" name="Google Shape;541;p56"/>
              <p:cNvCxnSpPr/>
              <p:nvPr/>
            </p:nvCxnSpPr>
            <p:spPr>
              <a:xfrm>
                <a:off x="5969386" y="1931844"/>
                <a:ext cx="1021965" cy="1933786"/>
              </a:xfrm>
              <a:prstGeom prst="straightConnector1">
                <a:avLst/>
              </a:prstGeom>
              <a:noFill/>
              <a:ln w="38100" cap="flat" cmpd="sng">
                <a:solidFill>
                  <a:srgbClr val="000000"/>
                </a:solidFill>
                <a:prstDash val="solid"/>
                <a:round/>
                <a:headEnd type="none" w="sm" len="sm"/>
                <a:tailEnd type="triangle" w="med" len="med"/>
              </a:ln>
            </p:spPr>
          </p:cxnSp>
          <p:cxnSp>
            <p:nvCxnSpPr>
              <p:cNvPr id="542" name="Google Shape;542;p56"/>
              <p:cNvCxnSpPr/>
              <p:nvPr/>
            </p:nvCxnSpPr>
            <p:spPr>
              <a:xfrm rot="10800000" flipH="1">
                <a:off x="6416264" y="3903179"/>
                <a:ext cx="725725" cy="1589527"/>
              </a:xfrm>
              <a:prstGeom prst="straightConnector1">
                <a:avLst/>
              </a:prstGeom>
              <a:noFill/>
              <a:ln w="38100" cap="flat" cmpd="sng">
                <a:solidFill>
                  <a:srgbClr val="000000"/>
                </a:solidFill>
                <a:prstDash val="solid"/>
                <a:round/>
                <a:headEnd type="none" w="sm" len="sm"/>
                <a:tailEnd type="triangle" w="med" len="med"/>
              </a:ln>
            </p:spPr>
          </p:cxnSp>
          <p:cxnSp>
            <p:nvCxnSpPr>
              <p:cNvPr id="543" name="Google Shape;543;p56"/>
              <p:cNvCxnSpPr/>
              <p:nvPr/>
            </p:nvCxnSpPr>
            <p:spPr>
              <a:xfrm rot="10800000" flipH="1">
                <a:off x="2496875" y="3886202"/>
                <a:ext cx="772089" cy="1589525"/>
              </a:xfrm>
              <a:prstGeom prst="straightConnector1">
                <a:avLst/>
              </a:prstGeom>
              <a:noFill/>
              <a:ln w="38100" cap="flat" cmpd="sng">
                <a:solidFill>
                  <a:srgbClr val="000000"/>
                </a:solidFill>
                <a:prstDash val="solid"/>
                <a:round/>
                <a:headEnd type="none" w="sm" len="sm"/>
                <a:tailEnd type="triangle" w="med" len="med"/>
              </a:ln>
            </p:spPr>
          </p:cxnSp>
          <p:sp>
            <p:nvSpPr>
              <p:cNvPr id="544" name="Google Shape;544;p56"/>
              <p:cNvSpPr/>
              <p:nvPr/>
            </p:nvSpPr>
            <p:spPr>
              <a:xfrm>
                <a:off x="7239000" y="3124199"/>
                <a:ext cx="1742396" cy="1483311"/>
              </a:xfrm>
              <a:prstGeom prst="rect">
                <a:avLst/>
              </a:prstGeom>
              <a:noFill/>
              <a:ln w="3810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2000" b="1" dirty="0">
                  <a:solidFill>
                    <a:srgbClr val="000000"/>
                  </a:solidFill>
                  <a:latin typeface="Calibri"/>
                  <a:ea typeface="Calibri"/>
                  <a:cs typeface="Calibri"/>
                  <a:sym typeface="Calibri"/>
                </a:endParaRPr>
              </a:p>
            </p:txBody>
          </p:sp>
          <p:sp>
            <p:nvSpPr>
              <p:cNvPr id="545" name="Google Shape;545;p56"/>
              <p:cNvSpPr/>
              <p:nvPr/>
            </p:nvSpPr>
            <p:spPr>
              <a:xfrm>
                <a:off x="4947670" y="5531806"/>
                <a:ext cx="2039112" cy="731520"/>
              </a:xfrm>
              <a:prstGeom prst="rect">
                <a:avLst/>
              </a:prstGeom>
              <a:noFill/>
              <a:ln w="3810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2400" b="1" dirty="0">
                  <a:solidFill>
                    <a:srgbClr val="000000"/>
                  </a:solidFill>
                  <a:latin typeface="Calibri"/>
                  <a:ea typeface="Calibri"/>
                  <a:cs typeface="Calibri"/>
                  <a:sym typeface="Calibri"/>
                </a:endParaRPr>
              </a:p>
            </p:txBody>
          </p:sp>
          <p:sp>
            <p:nvSpPr>
              <p:cNvPr id="546" name="Google Shape;546;p56"/>
              <p:cNvSpPr/>
              <p:nvPr/>
            </p:nvSpPr>
            <p:spPr>
              <a:xfrm>
                <a:off x="3735904" y="1200324"/>
                <a:ext cx="2332086" cy="717558"/>
              </a:xfrm>
              <a:prstGeom prst="rect">
                <a:avLst/>
              </a:prstGeom>
              <a:noFill/>
              <a:ln w="3810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2400" b="1" dirty="0">
                  <a:solidFill>
                    <a:srgbClr val="000000"/>
                  </a:solidFill>
                  <a:latin typeface="Calibri"/>
                  <a:ea typeface="Calibri"/>
                  <a:cs typeface="Calibri"/>
                  <a:sym typeface="Calibri"/>
                </a:endParaRPr>
              </a:p>
            </p:txBody>
          </p:sp>
          <p:sp>
            <p:nvSpPr>
              <p:cNvPr id="547" name="Google Shape;547;p56"/>
              <p:cNvSpPr/>
              <p:nvPr/>
            </p:nvSpPr>
            <p:spPr>
              <a:xfrm>
                <a:off x="652440" y="5477130"/>
                <a:ext cx="1964009" cy="729567"/>
              </a:xfrm>
              <a:prstGeom prst="rect">
                <a:avLst/>
              </a:prstGeom>
              <a:noFill/>
              <a:ln w="3810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2400" b="1" dirty="0">
                  <a:solidFill>
                    <a:srgbClr val="000000"/>
                  </a:solidFill>
                  <a:latin typeface="Calibri"/>
                  <a:ea typeface="Calibri"/>
                  <a:cs typeface="Calibri"/>
                  <a:sym typeface="Calibri"/>
                </a:endParaRPr>
              </a:p>
            </p:txBody>
          </p:sp>
          <p:cxnSp>
            <p:nvCxnSpPr>
              <p:cNvPr id="548" name="Google Shape;548;p56"/>
              <p:cNvCxnSpPr/>
              <p:nvPr/>
            </p:nvCxnSpPr>
            <p:spPr>
              <a:xfrm>
                <a:off x="1255098" y="1953176"/>
                <a:ext cx="1008811" cy="1916046"/>
              </a:xfrm>
              <a:prstGeom prst="straightConnector1">
                <a:avLst/>
              </a:prstGeom>
              <a:noFill/>
              <a:ln w="38100" cap="flat" cmpd="sng">
                <a:solidFill>
                  <a:srgbClr val="000000"/>
                </a:solidFill>
                <a:prstDash val="solid"/>
                <a:round/>
                <a:headEnd type="none" w="sm" len="sm"/>
                <a:tailEnd type="triangle" w="med" len="med"/>
              </a:ln>
            </p:spPr>
          </p:cxnSp>
          <p:sp>
            <p:nvSpPr>
              <p:cNvPr id="549" name="Google Shape;549;p56"/>
              <p:cNvSpPr/>
              <p:nvPr/>
            </p:nvSpPr>
            <p:spPr>
              <a:xfrm>
                <a:off x="154233" y="1242879"/>
                <a:ext cx="2035952" cy="731520"/>
              </a:xfrm>
              <a:prstGeom prst="rect">
                <a:avLst/>
              </a:prstGeom>
              <a:noFill/>
              <a:ln w="38100"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2400" b="1" dirty="0">
                  <a:solidFill>
                    <a:srgbClr val="000000"/>
                  </a:solidFill>
                  <a:latin typeface="Calibri"/>
                  <a:ea typeface="Calibri"/>
                  <a:cs typeface="Calibri"/>
                  <a:sym typeface="Calibri"/>
                </a:endParaRPr>
              </a:p>
            </p:txBody>
          </p:sp>
        </p:grpSp>
        <p:sp>
          <p:nvSpPr>
            <p:cNvPr id="550" name="Google Shape;550;p56"/>
            <p:cNvSpPr/>
            <p:nvPr/>
          </p:nvSpPr>
          <p:spPr>
            <a:xfrm>
              <a:off x="5331327" y="1542422"/>
              <a:ext cx="2360670" cy="707886"/>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fr-FR" sz="2000" b="1" dirty="0">
                  <a:solidFill>
                    <a:srgbClr val="00953A"/>
                  </a:solidFill>
                  <a:latin typeface="Arial"/>
                  <a:ea typeface="Arial"/>
                  <a:cs typeface="Arial"/>
                  <a:sym typeface="Arial"/>
                </a:rPr>
                <a:t>Comportement de la communauté</a:t>
              </a:r>
              <a:endParaRPr lang="fr-FR" dirty="0"/>
            </a:p>
          </p:txBody>
        </p:sp>
        <p:sp>
          <p:nvSpPr>
            <p:cNvPr id="551" name="Google Shape;551;p56"/>
            <p:cNvSpPr/>
            <p:nvPr/>
          </p:nvSpPr>
          <p:spPr>
            <a:xfrm>
              <a:off x="2313984" y="5803141"/>
              <a:ext cx="1771142" cy="707886"/>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fr-FR" sz="2000" b="1" dirty="0">
                  <a:solidFill>
                    <a:srgbClr val="00953A"/>
                  </a:solidFill>
                  <a:latin typeface="Arial"/>
                  <a:ea typeface="Arial"/>
                  <a:cs typeface="Arial"/>
                  <a:sym typeface="Arial"/>
                </a:rPr>
                <a:t>Système de santé</a:t>
              </a:r>
              <a:endParaRPr lang="fr-FR" dirty="0"/>
            </a:p>
          </p:txBody>
        </p:sp>
        <p:sp>
          <p:nvSpPr>
            <p:cNvPr id="552" name="Google Shape;552;p56"/>
            <p:cNvSpPr/>
            <p:nvPr/>
          </p:nvSpPr>
          <p:spPr>
            <a:xfrm>
              <a:off x="6518050" y="5886224"/>
              <a:ext cx="2147602" cy="707886"/>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fr-FR" sz="2000" b="1" dirty="0">
                  <a:solidFill>
                    <a:srgbClr val="00953A"/>
                  </a:solidFill>
                  <a:latin typeface="Arial"/>
                  <a:ea typeface="Arial"/>
                  <a:cs typeface="Arial"/>
                  <a:sym typeface="Arial"/>
                </a:rPr>
                <a:t>Surveillance et réaction</a:t>
              </a:r>
              <a:endParaRPr lang="fr-FR" dirty="0"/>
            </a:p>
          </p:txBody>
        </p:sp>
        <p:sp>
          <p:nvSpPr>
            <p:cNvPr id="553" name="Google Shape;553;p56"/>
            <p:cNvSpPr txBox="1"/>
            <p:nvPr/>
          </p:nvSpPr>
          <p:spPr>
            <a:xfrm>
              <a:off x="8872572" y="3548074"/>
              <a:ext cx="1766391" cy="101562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1" dirty="0">
                  <a:solidFill>
                    <a:srgbClr val="00953A"/>
                  </a:solidFill>
                  <a:latin typeface="Arial"/>
                  <a:ea typeface="Arial"/>
                  <a:cs typeface="Arial"/>
                  <a:sym typeface="Arial"/>
                </a:rPr>
                <a:t>Flambées récurrentes d'anthrax</a:t>
              </a:r>
              <a:endParaRPr lang="fr-FR" dirty="0"/>
            </a:p>
          </p:txBody>
        </p:sp>
      </p:grpSp>
      <p:grpSp>
        <p:nvGrpSpPr>
          <p:cNvPr id="554" name="Google Shape;554;p56"/>
          <p:cNvGrpSpPr/>
          <p:nvPr/>
        </p:nvGrpSpPr>
        <p:grpSpPr>
          <a:xfrm>
            <a:off x="5976678" y="4300352"/>
            <a:ext cx="3669140" cy="292347"/>
            <a:chOff x="2979049" y="1986138"/>
            <a:chExt cx="1801499" cy="300541"/>
          </a:xfrm>
        </p:grpSpPr>
        <p:cxnSp>
          <p:nvCxnSpPr>
            <p:cNvPr id="555" name="Google Shape;555;p56"/>
            <p:cNvCxnSpPr/>
            <p:nvPr/>
          </p:nvCxnSpPr>
          <p:spPr>
            <a:xfrm>
              <a:off x="4151745" y="2127721"/>
              <a:ext cx="628803" cy="0"/>
            </a:xfrm>
            <a:prstGeom prst="straightConnector1">
              <a:avLst/>
            </a:prstGeom>
            <a:noFill/>
            <a:ln w="9525" cap="flat" cmpd="sng">
              <a:solidFill>
                <a:srgbClr val="000000"/>
              </a:solidFill>
              <a:prstDash val="solid"/>
              <a:round/>
              <a:headEnd type="none" w="sm" len="sm"/>
              <a:tailEnd type="triangle" w="med" len="med"/>
            </a:ln>
          </p:spPr>
        </p:cxnSp>
        <p:sp>
          <p:nvSpPr>
            <p:cNvPr id="556" name="Google Shape;556;p56"/>
            <p:cNvSpPr txBox="1"/>
            <p:nvPr/>
          </p:nvSpPr>
          <p:spPr>
            <a:xfrm>
              <a:off x="2979049" y="1986138"/>
              <a:ext cx="1614704" cy="300541"/>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300" dirty="0">
                  <a:solidFill>
                    <a:srgbClr val="000000"/>
                  </a:solidFill>
                  <a:latin typeface="Arial"/>
                  <a:ea typeface="Arial"/>
                  <a:cs typeface="Arial"/>
                  <a:sym typeface="Arial"/>
                </a:rPr>
                <a:t>Fausses déclarations de vaccination</a:t>
              </a:r>
              <a:endParaRPr sz="1300" dirty="0"/>
            </a:p>
          </p:txBody>
        </p:sp>
      </p:grpSp>
      <p:grpSp>
        <p:nvGrpSpPr>
          <p:cNvPr id="557" name="Google Shape;557;p56"/>
          <p:cNvGrpSpPr/>
          <p:nvPr/>
        </p:nvGrpSpPr>
        <p:grpSpPr>
          <a:xfrm>
            <a:off x="5466729" y="4613838"/>
            <a:ext cx="4020058" cy="307777"/>
            <a:chOff x="2806751" y="1971752"/>
            <a:chExt cx="1973796" cy="316403"/>
          </a:xfrm>
        </p:grpSpPr>
        <p:cxnSp>
          <p:nvCxnSpPr>
            <p:cNvPr id="558" name="Google Shape;558;p56"/>
            <p:cNvCxnSpPr/>
            <p:nvPr/>
          </p:nvCxnSpPr>
          <p:spPr>
            <a:xfrm>
              <a:off x="4151744" y="2133599"/>
              <a:ext cx="628803" cy="0"/>
            </a:xfrm>
            <a:prstGeom prst="straightConnector1">
              <a:avLst/>
            </a:prstGeom>
            <a:noFill/>
            <a:ln w="9525" cap="flat" cmpd="sng">
              <a:solidFill>
                <a:srgbClr val="000000"/>
              </a:solidFill>
              <a:prstDash val="solid"/>
              <a:round/>
              <a:headEnd type="none" w="sm" len="sm"/>
              <a:tailEnd type="triangle" w="med" len="med"/>
            </a:ln>
          </p:spPr>
        </p:cxnSp>
        <p:sp>
          <p:nvSpPr>
            <p:cNvPr id="559" name="Google Shape;559;p56"/>
            <p:cNvSpPr txBox="1"/>
            <p:nvPr/>
          </p:nvSpPr>
          <p:spPr>
            <a:xfrm>
              <a:off x="2806751" y="1971752"/>
              <a:ext cx="1794702" cy="316403"/>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400" dirty="0">
                  <a:solidFill>
                    <a:srgbClr val="000000"/>
                  </a:solidFill>
                  <a:latin typeface="Arial"/>
                  <a:ea typeface="Arial"/>
                  <a:cs typeface="Arial"/>
                  <a:sym typeface="Arial"/>
                </a:rPr>
                <a:t>Pas de communication/</a:t>
              </a:r>
              <a:r>
                <a:rPr lang="fr-FR" dirty="0"/>
                <a:t>feedback</a:t>
              </a:r>
              <a:endParaRPr dirty="0"/>
            </a:p>
          </p:txBody>
        </p:sp>
      </p:grpSp>
      <p:grpSp>
        <p:nvGrpSpPr>
          <p:cNvPr id="560" name="Google Shape;560;p56"/>
          <p:cNvGrpSpPr/>
          <p:nvPr/>
        </p:nvGrpSpPr>
        <p:grpSpPr>
          <a:xfrm>
            <a:off x="5706396" y="4908272"/>
            <a:ext cx="3627629" cy="292347"/>
            <a:chOff x="2999430" y="1910967"/>
            <a:chExt cx="1781117" cy="300541"/>
          </a:xfrm>
        </p:grpSpPr>
        <p:cxnSp>
          <p:nvCxnSpPr>
            <p:cNvPr id="561" name="Google Shape;561;p56"/>
            <p:cNvCxnSpPr/>
            <p:nvPr/>
          </p:nvCxnSpPr>
          <p:spPr>
            <a:xfrm>
              <a:off x="4151744" y="2079240"/>
              <a:ext cx="628803" cy="0"/>
            </a:xfrm>
            <a:prstGeom prst="straightConnector1">
              <a:avLst/>
            </a:prstGeom>
            <a:noFill/>
            <a:ln w="9525" cap="flat" cmpd="sng">
              <a:solidFill>
                <a:srgbClr val="000000"/>
              </a:solidFill>
              <a:prstDash val="solid"/>
              <a:round/>
              <a:headEnd type="none" w="sm" len="sm"/>
              <a:tailEnd type="triangle" w="med" len="med"/>
            </a:ln>
          </p:spPr>
        </p:cxnSp>
        <p:sp>
          <p:nvSpPr>
            <p:cNvPr id="562" name="Google Shape;562;p56"/>
            <p:cNvSpPr txBox="1"/>
            <p:nvPr/>
          </p:nvSpPr>
          <p:spPr>
            <a:xfrm>
              <a:off x="2999430" y="1910967"/>
              <a:ext cx="1559353" cy="300541"/>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300" dirty="0">
                  <a:solidFill>
                    <a:srgbClr val="000000"/>
                  </a:solidFill>
                  <a:latin typeface="Arial"/>
                  <a:ea typeface="Arial"/>
                  <a:cs typeface="Arial"/>
                  <a:sym typeface="Arial"/>
                </a:rPr>
                <a:t>Pas de liens entre le MOA et le MOH</a:t>
              </a:r>
              <a:endParaRPr lang="fr-FR" sz="1300" dirty="0"/>
            </a:p>
          </p:txBody>
        </p:sp>
      </p:grpSp>
      <p:grpSp>
        <p:nvGrpSpPr>
          <p:cNvPr id="563" name="Google Shape;563;p56"/>
          <p:cNvGrpSpPr/>
          <p:nvPr/>
        </p:nvGrpSpPr>
        <p:grpSpPr>
          <a:xfrm>
            <a:off x="4896563" y="5197063"/>
            <a:ext cx="4280867" cy="292347"/>
            <a:chOff x="3039433" y="2004669"/>
            <a:chExt cx="1729515" cy="257859"/>
          </a:xfrm>
        </p:grpSpPr>
        <p:cxnSp>
          <p:nvCxnSpPr>
            <p:cNvPr id="564" name="Google Shape;564;p56"/>
            <p:cNvCxnSpPr/>
            <p:nvPr/>
          </p:nvCxnSpPr>
          <p:spPr>
            <a:xfrm>
              <a:off x="4140145" y="2133599"/>
              <a:ext cx="628803" cy="0"/>
            </a:xfrm>
            <a:prstGeom prst="straightConnector1">
              <a:avLst/>
            </a:prstGeom>
            <a:noFill/>
            <a:ln w="9525" cap="flat" cmpd="sng">
              <a:solidFill>
                <a:srgbClr val="000000"/>
              </a:solidFill>
              <a:prstDash val="solid"/>
              <a:round/>
              <a:headEnd type="none" w="sm" len="sm"/>
              <a:tailEnd type="triangle" w="med" len="med"/>
            </a:ln>
          </p:spPr>
        </p:cxnSp>
        <p:sp>
          <p:nvSpPr>
            <p:cNvPr id="565" name="Google Shape;565;p56"/>
            <p:cNvSpPr txBox="1"/>
            <p:nvPr/>
          </p:nvSpPr>
          <p:spPr>
            <a:xfrm>
              <a:off x="3039433" y="2004669"/>
              <a:ext cx="1599560" cy="257859"/>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300" dirty="0">
                  <a:solidFill>
                    <a:srgbClr val="000000"/>
                  </a:solidFill>
                  <a:latin typeface="Arial"/>
                  <a:ea typeface="Arial"/>
                  <a:cs typeface="Arial"/>
                  <a:sym typeface="Arial"/>
                </a:rPr>
                <a:t>Impossible de retracer le commerce illégal de bétail</a:t>
              </a:r>
              <a:endParaRPr sz="1300" dirty="0"/>
            </a:p>
          </p:txBody>
        </p:sp>
      </p:grpSp>
      <p:grpSp>
        <p:nvGrpSpPr>
          <p:cNvPr id="566" name="Google Shape;566;p56"/>
          <p:cNvGrpSpPr/>
          <p:nvPr/>
        </p:nvGrpSpPr>
        <p:grpSpPr>
          <a:xfrm>
            <a:off x="3839488" y="2404356"/>
            <a:ext cx="5710381" cy="1746424"/>
            <a:chOff x="2615482" y="2323374"/>
            <a:chExt cx="5710381" cy="1746424"/>
          </a:xfrm>
        </p:grpSpPr>
        <p:grpSp>
          <p:nvGrpSpPr>
            <p:cNvPr id="567" name="Google Shape;567;p56"/>
            <p:cNvGrpSpPr/>
            <p:nvPr/>
          </p:nvGrpSpPr>
          <p:grpSpPr>
            <a:xfrm>
              <a:off x="3852901" y="2323374"/>
              <a:ext cx="3617703" cy="292347"/>
              <a:chOff x="2543126" y="1962149"/>
              <a:chExt cx="2237421" cy="292347"/>
            </a:xfrm>
          </p:grpSpPr>
          <p:cxnSp>
            <p:nvCxnSpPr>
              <p:cNvPr id="568" name="Google Shape;568;p56"/>
              <p:cNvCxnSpPr/>
              <p:nvPr/>
            </p:nvCxnSpPr>
            <p:spPr>
              <a:xfrm>
                <a:off x="4151744" y="2133599"/>
                <a:ext cx="628803" cy="0"/>
              </a:xfrm>
              <a:prstGeom prst="straightConnector1">
                <a:avLst/>
              </a:prstGeom>
              <a:noFill/>
              <a:ln w="9525" cap="flat" cmpd="sng">
                <a:solidFill>
                  <a:srgbClr val="000000"/>
                </a:solidFill>
                <a:prstDash val="solid"/>
                <a:round/>
                <a:headEnd type="none" w="sm" len="sm"/>
                <a:tailEnd type="triangle" w="med" len="med"/>
              </a:ln>
            </p:spPr>
          </p:cxnSp>
          <p:sp>
            <p:nvSpPr>
              <p:cNvPr id="569" name="Google Shape;569;p56"/>
              <p:cNvSpPr txBox="1"/>
              <p:nvPr/>
            </p:nvSpPr>
            <p:spPr>
              <a:xfrm>
                <a:off x="2543126" y="1962149"/>
                <a:ext cx="1917986" cy="292347"/>
              </a:xfrm>
              <a:prstGeom prst="rect">
                <a:avLst/>
              </a:prstGeom>
              <a:solidFill>
                <a:srgbClr val="FFFFFF"/>
              </a:solid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1300" dirty="0">
                    <a:solidFill>
                      <a:srgbClr val="000000"/>
                    </a:solidFill>
                    <a:latin typeface="Arial"/>
                    <a:ea typeface="Arial"/>
                    <a:cs typeface="Arial"/>
                    <a:sym typeface="Arial"/>
                  </a:rPr>
                  <a:t>Manque de sensibilisation</a:t>
                </a:r>
                <a:endParaRPr lang="fr-FR" sz="1300" dirty="0"/>
              </a:p>
            </p:txBody>
          </p:sp>
        </p:grpSp>
        <p:grpSp>
          <p:nvGrpSpPr>
            <p:cNvPr id="570" name="Google Shape;570;p56"/>
            <p:cNvGrpSpPr/>
            <p:nvPr/>
          </p:nvGrpSpPr>
          <p:grpSpPr>
            <a:xfrm>
              <a:off x="4230072" y="2610841"/>
              <a:ext cx="3390541" cy="292347"/>
              <a:chOff x="3445064" y="1962149"/>
              <a:chExt cx="1335483" cy="292347"/>
            </a:xfrm>
          </p:grpSpPr>
          <p:cxnSp>
            <p:nvCxnSpPr>
              <p:cNvPr id="571" name="Google Shape;571;p56"/>
              <p:cNvCxnSpPr/>
              <p:nvPr/>
            </p:nvCxnSpPr>
            <p:spPr>
              <a:xfrm>
                <a:off x="4151744" y="2133599"/>
                <a:ext cx="628803" cy="0"/>
              </a:xfrm>
              <a:prstGeom prst="straightConnector1">
                <a:avLst/>
              </a:prstGeom>
              <a:noFill/>
              <a:ln w="9525" cap="flat" cmpd="sng">
                <a:solidFill>
                  <a:srgbClr val="000000"/>
                </a:solidFill>
                <a:prstDash val="solid"/>
                <a:round/>
                <a:headEnd type="none" w="sm" len="sm"/>
                <a:tailEnd type="triangle" w="med" len="med"/>
              </a:ln>
            </p:spPr>
          </p:cxnSp>
          <p:sp>
            <p:nvSpPr>
              <p:cNvPr id="572" name="Google Shape;572;p56"/>
              <p:cNvSpPr txBox="1"/>
              <p:nvPr/>
            </p:nvSpPr>
            <p:spPr>
              <a:xfrm>
                <a:off x="3445064" y="1962149"/>
                <a:ext cx="1117616" cy="292347"/>
              </a:xfrm>
              <a:prstGeom prst="rect">
                <a:avLst/>
              </a:prstGeom>
              <a:solidFill>
                <a:srgbClr val="FFFFFF"/>
              </a:solid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1300" dirty="0">
                    <a:solidFill>
                      <a:srgbClr val="000000"/>
                    </a:solidFill>
                    <a:latin typeface="Arial"/>
                    <a:ea typeface="Arial"/>
                    <a:cs typeface="Arial"/>
                    <a:sym typeface="Arial"/>
                  </a:rPr>
                  <a:t>Un vaccin animal incompris</a:t>
                </a:r>
                <a:endParaRPr lang="fr-FR" sz="1300" dirty="0"/>
              </a:p>
            </p:txBody>
          </p:sp>
        </p:grpSp>
        <p:grpSp>
          <p:nvGrpSpPr>
            <p:cNvPr id="573" name="Google Shape;573;p56"/>
            <p:cNvGrpSpPr/>
            <p:nvPr/>
          </p:nvGrpSpPr>
          <p:grpSpPr>
            <a:xfrm>
              <a:off x="2615482" y="2950550"/>
              <a:ext cx="5126618" cy="292347"/>
              <a:chOff x="2685701" y="2014016"/>
              <a:chExt cx="2094846" cy="292347"/>
            </a:xfrm>
          </p:grpSpPr>
          <p:cxnSp>
            <p:nvCxnSpPr>
              <p:cNvPr id="574" name="Google Shape;574;p56"/>
              <p:cNvCxnSpPr/>
              <p:nvPr/>
            </p:nvCxnSpPr>
            <p:spPr>
              <a:xfrm>
                <a:off x="4151744" y="2133599"/>
                <a:ext cx="628803" cy="0"/>
              </a:xfrm>
              <a:prstGeom prst="straightConnector1">
                <a:avLst/>
              </a:prstGeom>
              <a:noFill/>
              <a:ln w="9525" cap="flat" cmpd="sng">
                <a:solidFill>
                  <a:srgbClr val="000000"/>
                </a:solidFill>
                <a:prstDash val="solid"/>
                <a:round/>
                <a:headEnd type="none" w="sm" len="sm"/>
                <a:tailEnd type="triangle" w="med" len="med"/>
              </a:ln>
            </p:spPr>
          </p:cxnSp>
          <p:sp>
            <p:nvSpPr>
              <p:cNvPr id="575" name="Google Shape;575;p56"/>
              <p:cNvSpPr txBox="1"/>
              <p:nvPr/>
            </p:nvSpPr>
            <p:spPr>
              <a:xfrm>
                <a:off x="2685701" y="2014016"/>
                <a:ext cx="1903871" cy="292347"/>
              </a:xfrm>
              <a:prstGeom prst="rect">
                <a:avLst/>
              </a:prstGeom>
              <a:solidFill>
                <a:srgbClr val="FFFFFF"/>
              </a:solid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1300" dirty="0">
                    <a:solidFill>
                      <a:srgbClr val="000000"/>
                    </a:solidFill>
                    <a:latin typeface="Arial"/>
                    <a:ea typeface="Arial"/>
                    <a:cs typeface="Arial"/>
                    <a:sym typeface="Arial"/>
                  </a:rPr>
                  <a:t>Pas d'incinération/d'enfouissement des cadavres d'animaux</a:t>
                </a:r>
                <a:endParaRPr lang="fr-FR" sz="1300" dirty="0"/>
              </a:p>
            </p:txBody>
          </p:sp>
        </p:grpSp>
        <p:grpSp>
          <p:nvGrpSpPr>
            <p:cNvPr id="576" name="Google Shape;576;p56"/>
            <p:cNvGrpSpPr/>
            <p:nvPr/>
          </p:nvGrpSpPr>
          <p:grpSpPr>
            <a:xfrm>
              <a:off x="4058587" y="3213680"/>
              <a:ext cx="3853353" cy="292347"/>
              <a:chOff x="3128105" y="1678925"/>
              <a:chExt cx="1574562" cy="292347"/>
            </a:xfrm>
          </p:grpSpPr>
          <p:cxnSp>
            <p:nvCxnSpPr>
              <p:cNvPr id="577" name="Google Shape;577;p56"/>
              <p:cNvCxnSpPr/>
              <p:nvPr/>
            </p:nvCxnSpPr>
            <p:spPr>
              <a:xfrm>
                <a:off x="4073864" y="1841811"/>
                <a:ext cx="628803" cy="0"/>
              </a:xfrm>
              <a:prstGeom prst="straightConnector1">
                <a:avLst/>
              </a:prstGeom>
              <a:noFill/>
              <a:ln w="9525" cap="flat" cmpd="sng">
                <a:solidFill>
                  <a:srgbClr val="000000"/>
                </a:solidFill>
                <a:prstDash val="solid"/>
                <a:round/>
                <a:headEnd type="none" w="sm" len="sm"/>
                <a:tailEnd type="triangle" w="med" len="med"/>
              </a:ln>
            </p:spPr>
          </p:cxnSp>
          <p:sp>
            <p:nvSpPr>
              <p:cNvPr id="578" name="Google Shape;578;p56"/>
              <p:cNvSpPr txBox="1"/>
              <p:nvPr/>
            </p:nvSpPr>
            <p:spPr>
              <a:xfrm>
                <a:off x="3128105" y="1678925"/>
                <a:ext cx="1435390" cy="292347"/>
              </a:xfrm>
              <a:prstGeom prst="rect">
                <a:avLst/>
              </a:prstGeom>
              <a:solidFill>
                <a:srgbClr val="FFFFFF"/>
              </a:solid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1300" dirty="0">
                    <a:solidFill>
                      <a:srgbClr val="000000"/>
                    </a:solidFill>
                    <a:latin typeface="Arial"/>
                    <a:ea typeface="Arial"/>
                    <a:cs typeface="Arial"/>
                    <a:sym typeface="Arial"/>
                  </a:rPr>
                  <a:t>Vendre/consommer de la viande douteuse</a:t>
                </a:r>
                <a:endParaRPr lang="fr-FR" sz="1300" dirty="0"/>
              </a:p>
            </p:txBody>
          </p:sp>
        </p:grpSp>
        <p:grpSp>
          <p:nvGrpSpPr>
            <p:cNvPr id="579" name="Google Shape;579;p56"/>
            <p:cNvGrpSpPr/>
            <p:nvPr/>
          </p:nvGrpSpPr>
          <p:grpSpPr>
            <a:xfrm>
              <a:off x="4121836" y="3777451"/>
              <a:ext cx="4204027" cy="292347"/>
              <a:chOff x="3304393" y="1801398"/>
              <a:chExt cx="1620433" cy="292347"/>
            </a:xfrm>
          </p:grpSpPr>
          <p:cxnSp>
            <p:nvCxnSpPr>
              <p:cNvPr id="580" name="Google Shape;580;p56"/>
              <p:cNvCxnSpPr/>
              <p:nvPr/>
            </p:nvCxnSpPr>
            <p:spPr>
              <a:xfrm>
                <a:off x="4296023" y="1948309"/>
                <a:ext cx="628803" cy="0"/>
              </a:xfrm>
              <a:prstGeom prst="straightConnector1">
                <a:avLst/>
              </a:prstGeom>
              <a:noFill/>
              <a:ln w="9525" cap="flat" cmpd="sng">
                <a:solidFill>
                  <a:srgbClr val="000000"/>
                </a:solidFill>
                <a:prstDash val="solid"/>
                <a:round/>
                <a:headEnd type="none" w="sm" len="sm"/>
                <a:tailEnd type="triangle" w="med" len="med"/>
              </a:ln>
            </p:spPr>
          </p:cxnSp>
          <p:sp>
            <p:nvSpPr>
              <p:cNvPr id="581" name="Google Shape;581;p56"/>
              <p:cNvSpPr txBox="1"/>
              <p:nvPr/>
            </p:nvSpPr>
            <p:spPr>
              <a:xfrm>
                <a:off x="3304393" y="1801398"/>
                <a:ext cx="1394432" cy="292347"/>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300" dirty="0">
                    <a:solidFill>
                      <a:srgbClr val="000000"/>
                    </a:solidFill>
                    <a:latin typeface="Arial"/>
                    <a:ea typeface="Arial"/>
                    <a:cs typeface="Arial"/>
                    <a:sym typeface="Arial"/>
                  </a:rPr>
                  <a:t>Pas de quarantaine pour les animaux malades</a:t>
                </a:r>
                <a:endParaRPr lang="fr-FR" sz="1300" dirty="0"/>
              </a:p>
            </p:txBody>
          </p:sp>
        </p:grpSp>
        <p:grpSp>
          <p:nvGrpSpPr>
            <p:cNvPr id="582" name="Google Shape;582;p56"/>
            <p:cNvGrpSpPr/>
            <p:nvPr/>
          </p:nvGrpSpPr>
          <p:grpSpPr>
            <a:xfrm>
              <a:off x="4615128" y="3519888"/>
              <a:ext cx="3492648" cy="292347"/>
              <a:chOff x="3297632" y="1678245"/>
              <a:chExt cx="1427170" cy="292347"/>
            </a:xfrm>
          </p:grpSpPr>
          <p:cxnSp>
            <p:nvCxnSpPr>
              <p:cNvPr id="583" name="Google Shape;583;p56"/>
              <p:cNvCxnSpPr/>
              <p:nvPr/>
            </p:nvCxnSpPr>
            <p:spPr>
              <a:xfrm>
                <a:off x="4095999" y="1838821"/>
                <a:ext cx="628803" cy="0"/>
              </a:xfrm>
              <a:prstGeom prst="straightConnector1">
                <a:avLst/>
              </a:prstGeom>
              <a:noFill/>
              <a:ln w="9525" cap="flat" cmpd="sng">
                <a:solidFill>
                  <a:srgbClr val="000000"/>
                </a:solidFill>
                <a:prstDash val="solid"/>
                <a:round/>
                <a:headEnd type="none" w="sm" len="sm"/>
                <a:tailEnd type="triangle" w="med" len="med"/>
              </a:ln>
            </p:spPr>
          </p:cxnSp>
          <p:sp>
            <p:nvSpPr>
              <p:cNvPr id="584" name="Google Shape;584;p56"/>
              <p:cNvSpPr txBox="1"/>
              <p:nvPr/>
            </p:nvSpPr>
            <p:spPr>
              <a:xfrm>
                <a:off x="3297632" y="1678245"/>
                <a:ext cx="1253561" cy="292347"/>
              </a:xfrm>
              <a:prstGeom prst="rect">
                <a:avLst/>
              </a:prstGeom>
              <a:solidFill>
                <a:srgbClr val="FFFFFF"/>
              </a:solid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1300" dirty="0">
                    <a:solidFill>
                      <a:srgbClr val="000000"/>
                    </a:solidFill>
                    <a:latin typeface="Arial"/>
                    <a:ea typeface="Arial"/>
                    <a:cs typeface="Arial"/>
                    <a:sym typeface="Arial"/>
                  </a:rPr>
                  <a:t>Mauvaises pratiques d'hygiène</a:t>
                </a:r>
                <a:endParaRPr lang="fr-FR" sz="1300" dirty="0"/>
              </a:p>
            </p:txBody>
          </p:sp>
        </p:grpSp>
      </p:grpSp>
      <p:grpSp>
        <p:nvGrpSpPr>
          <p:cNvPr id="585" name="Google Shape;585;p56"/>
          <p:cNvGrpSpPr/>
          <p:nvPr/>
        </p:nvGrpSpPr>
        <p:grpSpPr>
          <a:xfrm>
            <a:off x="507566" y="2506065"/>
            <a:ext cx="3577976" cy="1602195"/>
            <a:chOff x="1116883" y="2389048"/>
            <a:chExt cx="3577976" cy="1602195"/>
          </a:xfrm>
        </p:grpSpPr>
        <p:grpSp>
          <p:nvGrpSpPr>
            <p:cNvPr id="586" name="Google Shape;586;p56"/>
            <p:cNvGrpSpPr/>
            <p:nvPr/>
          </p:nvGrpSpPr>
          <p:grpSpPr>
            <a:xfrm>
              <a:off x="1116883" y="2389048"/>
              <a:ext cx="2853309" cy="292347"/>
              <a:chOff x="2468071" y="1946037"/>
              <a:chExt cx="2312476" cy="292347"/>
            </a:xfrm>
          </p:grpSpPr>
          <p:cxnSp>
            <p:nvCxnSpPr>
              <p:cNvPr id="587" name="Google Shape;587;p56"/>
              <p:cNvCxnSpPr/>
              <p:nvPr/>
            </p:nvCxnSpPr>
            <p:spPr>
              <a:xfrm>
                <a:off x="4151744" y="2133599"/>
                <a:ext cx="628803" cy="0"/>
              </a:xfrm>
              <a:prstGeom prst="straightConnector1">
                <a:avLst/>
              </a:prstGeom>
              <a:noFill/>
              <a:ln w="9525" cap="flat" cmpd="sng">
                <a:solidFill>
                  <a:srgbClr val="000000"/>
                </a:solidFill>
                <a:prstDash val="solid"/>
                <a:round/>
                <a:headEnd type="none" w="sm" len="sm"/>
                <a:tailEnd type="triangle" w="med" len="med"/>
              </a:ln>
            </p:spPr>
          </p:cxnSp>
          <p:sp>
            <p:nvSpPr>
              <p:cNvPr id="588" name="Google Shape;588;p56"/>
              <p:cNvSpPr txBox="1"/>
              <p:nvPr/>
            </p:nvSpPr>
            <p:spPr>
              <a:xfrm>
                <a:off x="2468071" y="1946037"/>
                <a:ext cx="2034179" cy="292347"/>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300" dirty="0">
                    <a:solidFill>
                      <a:srgbClr val="000000"/>
                    </a:solidFill>
                    <a:latin typeface="Arial"/>
                    <a:ea typeface="Arial"/>
                    <a:cs typeface="Arial"/>
                    <a:sym typeface="Arial"/>
                  </a:rPr>
                  <a:t>Présence de spores d'anthrax</a:t>
                </a:r>
                <a:endParaRPr lang="fr-FR" sz="1300" dirty="0"/>
              </a:p>
            </p:txBody>
          </p:sp>
        </p:grpSp>
        <p:grpSp>
          <p:nvGrpSpPr>
            <p:cNvPr id="589" name="Google Shape;589;p56"/>
            <p:cNvGrpSpPr/>
            <p:nvPr/>
          </p:nvGrpSpPr>
          <p:grpSpPr>
            <a:xfrm>
              <a:off x="1968947" y="3079568"/>
              <a:ext cx="2314790" cy="292347"/>
              <a:chOff x="3458854" y="2011691"/>
              <a:chExt cx="1300054" cy="281047"/>
            </a:xfrm>
          </p:grpSpPr>
          <p:cxnSp>
            <p:nvCxnSpPr>
              <p:cNvPr id="590" name="Google Shape;590;p56"/>
              <p:cNvCxnSpPr/>
              <p:nvPr/>
            </p:nvCxnSpPr>
            <p:spPr>
              <a:xfrm rot="10800000" flipH="1">
                <a:off x="4151744" y="2111838"/>
                <a:ext cx="607164" cy="21760"/>
              </a:xfrm>
              <a:prstGeom prst="straightConnector1">
                <a:avLst/>
              </a:prstGeom>
              <a:noFill/>
              <a:ln w="9525" cap="flat" cmpd="sng">
                <a:solidFill>
                  <a:srgbClr val="000000"/>
                </a:solidFill>
                <a:prstDash val="solid"/>
                <a:round/>
                <a:headEnd type="none" w="sm" len="sm"/>
                <a:tailEnd type="triangle" w="med" len="med"/>
              </a:ln>
            </p:spPr>
          </p:cxnSp>
          <p:sp>
            <p:nvSpPr>
              <p:cNvPr id="591" name="Google Shape;591;p56"/>
              <p:cNvSpPr txBox="1"/>
              <p:nvPr/>
            </p:nvSpPr>
            <p:spPr>
              <a:xfrm>
                <a:off x="3458854" y="2011691"/>
                <a:ext cx="1075704" cy="281047"/>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300" dirty="0">
                    <a:solidFill>
                      <a:srgbClr val="000000"/>
                    </a:solidFill>
                    <a:latin typeface="Arial"/>
                    <a:ea typeface="Arial"/>
                    <a:cs typeface="Arial"/>
                    <a:sym typeface="Arial"/>
                  </a:rPr>
                  <a:t>Contact avec le bétail</a:t>
                </a:r>
                <a:endParaRPr lang="fr-FR" sz="1300" dirty="0"/>
              </a:p>
            </p:txBody>
          </p:sp>
        </p:grpSp>
        <p:grpSp>
          <p:nvGrpSpPr>
            <p:cNvPr id="592" name="Google Shape;592;p56"/>
            <p:cNvGrpSpPr/>
            <p:nvPr/>
          </p:nvGrpSpPr>
          <p:grpSpPr>
            <a:xfrm>
              <a:off x="1657216" y="2724621"/>
              <a:ext cx="2491509" cy="292347"/>
              <a:chOff x="3109264" y="1963307"/>
              <a:chExt cx="1671283" cy="281047"/>
            </a:xfrm>
          </p:grpSpPr>
          <p:cxnSp>
            <p:nvCxnSpPr>
              <p:cNvPr id="593" name="Google Shape;593;p56"/>
              <p:cNvCxnSpPr/>
              <p:nvPr/>
            </p:nvCxnSpPr>
            <p:spPr>
              <a:xfrm>
                <a:off x="4151744" y="2133599"/>
                <a:ext cx="628803" cy="0"/>
              </a:xfrm>
              <a:prstGeom prst="straightConnector1">
                <a:avLst/>
              </a:prstGeom>
              <a:noFill/>
              <a:ln w="9525" cap="flat" cmpd="sng">
                <a:solidFill>
                  <a:srgbClr val="000000"/>
                </a:solidFill>
                <a:prstDash val="solid"/>
                <a:round/>
                <a:headEnd type="none" w="sm" len="sm"/>
                <a:tailEnd type="triangle" w="med" len="med"/>
              </a:ln>
            </p:spPr>
          </p:cxnSp>
          <p:sp>
            <p:nvSpPr>
              <p:cNvPr id="594" name="Google Shape;594;p56"/>
              <p:cNvSpPr txBox="1"/>
              <p:nvPr/>
            </p:nvSpPr>
            <p:spPr>
              <a:xfrm>
                <a:off x="3109264" y="1963307"/>
                <a:ext cx="1398883" cy="281047"/>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300" dirty="0">
                    <a:solidFill>
                      <a:srgbClr val="000000"/>
                    </a:solidFill>
                    <a:latin typeface="Arial"/>
                    <a:ea typeface="Arial"/>
                    <a:cs typeface="Arial"/>
                    <a:sym typeface="Arial"/>
                  </a:rPr>
                  <a:t>Absence de vaccination</a:t>
                </a:r>
                <a:endParaRPr lang="fr-FR" sz="1300" dirty="0"/>
              </a:p>
            </p:txBody>
          </p:sp>
        </p:grpSp>
        <p:grpSp>
          <p:nvGrpSpPr>
            <p:cNvPr id="595" name="Google Shape;595;p56"/>
            <p:cNvGrpSpPr/>
            <p:nvPr/>
          </p:nvGrpSpPr>
          <p:grpSpPr>
            <a:xfrm>
              <a:off x="1736069" y="3399843"/>
              <a:ext cx="2761381" cy="292347"/>
              <a:chOff x="3546125" y="2017989"/>
              <a:chExt cx="1249758" cy="281047"/>
            </a:xfrm>
          </p:grpSpPr>
          <p:cxnSp>
            <p:nvCxnSpPr>
              <p:cNvPr id="596" name="Google Shape;596;p56"/>
              <p:cNvCxnSpPr>
                <a:cxnSpLocks/>
              </p:cNvCxnSpPr>
              <p:nvPr/>
            </p:nvCxnSpPr>
            <p:spPr>
              <a:xfrm>
                <a:off x="4151744" y="2133599"/>
                <a:ext cx="644139" cy="0"/>
              </a:xfrm>
              <a:prstGeom prst="straightConnector1">
                <a:avLst/>
              </a:prstGeom>
              <a:noFill/>
              <a:ln w="9525" cap="flat" cmpd="sng">
                <a:solidFill>
                  <a:srgbClr val="000000"/>
                </a:solidFill>
                <a:prstDash val="solid"/>
                <a:round/>
                <a:headEnd type="none" w="sm" len="sm"/>
                <a:tailEnd type="triangle" w="med" len="med"/>
              </a:ln>
            </p:spPr>
          </p:cxnSp>
          <p:sp>
            <p:nvSpPr>
              <p:cNvPr id="597" name="Google Shape;597;p56"/>
              <p:cNvSpPr txBox="1"/>
              <p:nvPr/>
            </p:nvSpPr>
            <p:spPr>
              <a:xfrm>
                <a:off x="3546125" y="2017989"/>
                <a:ext cx="1057708" cy="281047"/>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300" dirty="0">
                    <a:solidFill>
                      <a:srgbClr val="000000"/>
                    </a:solidFill>
                    <a:latin typeface="Arial"/>
                    <a:ea typeface="Arial"/>
                    <a:cs typeface="Arial"/>
                    <a:sym typeface="Arial"/>
                  </a:rPr>
                  <a:t>Pas assez de vétérinaires</a:t>
                </a:r>
                <a:endParaRPr lang="fr-FR" sz="1300" dirty="0"/>
              </a:p>
            </p:txBody>
          </p:sp>
        </p:grpSp>
        <p:grpSp>
          <p:nvGrpSpPr>
            <p:cNvPr id="598" name="Google Shape;598;p56"/>
            <p:cNvGrpSpPr/>
            <p:nvPr/>
          </p:nvGrpSpPr>
          <p:grpSpPr>
            <a:xfrm>
              <a:off x="1416951" y="3698896"/>
              <a:ext cx="3277908" cy="292347"/>
              <a:chOff x="3582588" y="1921924"/>
              <a:chExt cx="1245231" cy="737423"/>
            </a:xfrm>
          </p:grpSpPr>
          <p:cxnSp>
            <p:nvCxnSpPr>
              <p:cNvPr id="599" name="Google Shape;599;p56"/>
              <p:cNvCxnSpPr>
                <a:cxnSpLocks/>
              </p:cNvCxnSpPr>
              <p:nvPr/>
            </p:nvCxnSpPr>
            <p:spPr>
              <a:xfrm>
                <a:off x="4179587" y="2252304"/>
                <a:ext cx="648232" cy="0"/>
              </a:xfrm>
              <a:prstGeom prst="straightConnector1">
                <a:avLst/>
              </a:prstGeom>
              <a:noFill/>
              <a:ln w="9525" cap="flat" cmpd="sng">
                <a:solidFill>
                  <a:srgbClr val="000000"/>
                </a:solidFill>
                <a:prstDash val="solid"/>
                <a:round/>
                <a:headEnd type="none" w="sm" len="sm"/>
                <a:tailEnd type="triangle" w="med" len="med"/>
              </a:ln>
            </p:spPr>
          </p:cxnSp>
          <p:sp>
            <p:nvSpPr>
              <p:cNvPr id="600" name="Google Shape;600;p56"/>
              <p:cNvSpPr txBox="1"/>
              <p:nvPr/>
            </p:nvSpPr>
            <p:spPr>
              <a:xfrm>
                <a:off x="3582588" y="1921924"/>
                <a:ext cx="1097041" cy="737423"/>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300" dirty="0">
                    <a:solidFill>
                      <a:srgbClr val="000000"/>
                    </a:solidFill>
                    <a:latin typeface="Arial"/>
                    <a:ea typeface="Arial"/>
                    <a:cs typeface="Arial"/>
                    <a:sym typeface="Arial"/>
                  </a:rPr>
                  <a:t>Risque accru en cas de sécheresse</a:t>
                </a:r>
                <a:endParaRPr lang="fr-FR" sz="1300" dirty="0"/>
              </a:p>
            </p:txBody>
          </p:sp>
        </p:grpSp>
      </p:grpSp>
      <p:grpSp>
        <p:nvGrpSpPr>
          <p:cNvPr id="601" name="Google Shape;601;p56"/>
          <p:cNvGrpSpPr/>
          <p:nvPr/>
        </p:nvGrpSpPr>
        <p:grpSpPr>
          <a:xfrm>
            <a:off x="5609446" y="5528384"/>
            <a:ext cx="3369333" cy="292347"/>
            <a:chOff x="3596628" y="2060735"/>
            <a:chExt cx="1145255" cy="257859"/>
          </a:xfrm>
        </p:grpSpPr>
        <p:cxnSp>
          <p:nvCxnSpPr>
            <p:cNvPr id="602" name="Google Shape;602;p56"/>
            <p:cNvCxnSpPr/>
            <p:nvPr/>
          </p:nvCxnSpPr>
          <p:spPr>
            <a:xfrm>
              <a:off x="4113080" y="2209430"/>
              <a:ext cx="628803" cy="0"/>
            </a:xfrm>
            <a:prstGeom prst="straightConnector1">
              <a:avLst/>
            </a:prstGeom>
            <a:noFill/>
            <a:ln w="9525" cap="flat" cmpd="sng">
              <a:solidFill>
                <a:srgbClr val="000000"/>
              </a:solidFill>
              <a:prstDash val="solid"/>
              <a:round/>
              <a:headEnd type="none" w="sm" len="sm"/>
              <a:tailEnd type="triangle" w="med" len="med"/>
            </a:ln>
          </p:spPr>
        </p:cxnSp>
        <p:sp>
          <p:nvSpPr>
            <p:cNvPr id="603" name="Google Shape;603;p56"/>
            <p:cNvSpPr txBox="1"/>
            <p:nvPr/>
          </p:nvSpPr>
          <p:spPr>
            <a:xfrm>
              <a:off x="3596628" y="2060735"/>
              <a:ext cx="1007408" cy="257859"/>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300" dirty="0">
                  <a:solidFill>
                    <a:srgbClr val="000000"/>
                  </a:solidFill>
                  <a:latin typeface="Arial"/>
                  <a:ea typeface="Arial"/>
                  <a:cs typeface="Arial"/>
                  <a:sym typeface="Arial"/>
                </a:rPr>
                <a:t>Pas d'examen régulier des rapports</a:t>
              </a:r>
              <a:endParaRPr sz="1300" dirty="0"/>
            </a:p>
          </p:txBody>
        </p:sp>
      </p:grpSp>
      <p:grpSp>
        <p:nvGrpSpPr>
          <p:cNvPr id="604" name="Google Shape;604;p56"/>
          <p:cNvGrpSpPr/>
          <p:nvPr/>
        </p:nvGrpSpPr>
        <p:grpSpPr>
          <a:xfrm>
            <a:off x="852111" y="4449215"/>
            <a:ext cx="4300027" cy="1257411"/>
            <a:chOff x="580707" y="4365221"/>
            <a:chExt cx="4300027" cy="1257411"/>
          </a:xfrm>
        </p:grpSpPr>
        <p:grpSp>
          <p:nvGrpSpPr>
            <p:cNvPr id="605" name="Google Shape;605;p56"/>
            <p:cNvGrpSpPr/>
            <p:nvPr/>
          </p:nvGrpSpPr>
          <p:grpSpPr>
            <a:xfrm>
              <a:off x="1428511" y="4365221"/>
              <a:ext cx="3452223" cy="292347"/>
              <a:chOff x="3334564" y="1976480"/>
              <a:chExt cx="1521660" cy="292347"/>
            </a:xfrm>
          </p:grpSpPr>
          <p:cxnSp>
            <p:nvCxnSpPr>
              <p:cNvPr id="606" name="Google Shape;606;p56"/>
              <p:cNvCxnSpPr/>
              <p:nvPr/>
            </p:nvCxnSpPr>
            <p:spPr>
              <a:xfrm>
                <a:off x="4227421" y="2102540"/>
                <a:ext cx="628803" cy="0"/>
              </a:xfrm>
              <a:prstGeom prst="straightConnector1">
                <a:avLst/>
              </a:prstGeom>
              <a:noFill/>
              <a:ln w="9525" cap="flat" cmpd="sng">
                <a:solidFill>
                  <a:srgbClr val="000000"/>
                </a:solidFill>
                <a:prstDash val="solid"/>
                <a:round/>
                <a:headEnd type="none" w="sm" len="sm"/>
                <a:tailEnd type="triangle" w="med" len="med"/>
              </a:ln>
            </p:spPr>
          </p:cxnSp>
          <p:sp>
            <p:nvSpPr>
              <p:cNvPr id="607" name="Google Shape;607;p56"/>
              <p:cNvSpPr txBox="1"/>
              <p:nvPr/>
            </p:nvSpPr>
            <p:spPr>
              <a:xfrm>
                <a:off x="3334564" y="1976480"/>
                <a:ext cx="1311227" cy="292347"/>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300" dirty="0">
                    <a:solidFill>
                      <a:srgbClr val="000000"/>
                    </a:solidFill>
                    <a:latin typeface="Arial"/>
                    <a:ea typeface="Arial"/>
                    <a:cs typeface="Arial"/>
                    <a:sym typeface="Arial"/>
                  </a:rPr>
                  <a:t>Mauvais diagnostic des cas humains</a:t>
                </a:r>
                <a:endParaRPr sz="1300" dirty="0"/>
              </a:p>
            </p:txBody>
          </p:sp>
        </p:grpSp>
        <p:grpSp>
          <p:nvGrpSpPr>
            <p:cNvPr id="608" name="Google Shape;608;p56"/>
            <p:cNvGrpSpPr/>
            <p:nvPr/>
          </p:nvGrpSpPr>
          <p:grpSpPr>
            <a:xfrm>
              <a:off x="1424973" y="5320191"/>
              <a:ext cx="2920429" cy="302441"/>
              <a:chOff x="3373100" y="2058659"/>
              <a:chExt cx="1418689" cy="460772"/>
            </a:xfrm>
          </p:grpSpPr>
          <p:cxnSp>
            <p:nvCxnSpPr>
              <p:cNvPr id="609" name="Google Shape;609;p56"/>
              <p:cNvCxnSpPr/>
              <p:nvPr/>
            </p:nvCxnSpPr>
            <p:spPr>
              <a:xfrm>
                <a:off x="4162986" y="2250577"/>
                <a:ext cx="628803" cy="0"/>
              </a:xfrm>
              <a:prstGeom prst="straightConnector1">
                <a:avLst/>
              </a:prstGeom>
              <a:noFill/>
              <a:ln w="9525" cap="flat" cmpd="sng">
                <a:solidFill>
                  <a:srgbClr val="000000"/>
                </a:solidFill>
                <a:prstDash val="solid"/>
                <a:round/>
                <a:headEnd type="none" w="sm" len="sm"/>
                <a:tailEnd type="triangle" w="med" len="med"/>
              </a:ln>
            </p:spPr>
          </p:cxnSp>
          <p:sp>
            <p:nvSpPr>
              <p:cNvPr id="610" name="Google Shape;610;p56"/>
              <p:cNvSpPr txBox="1"/>
              <p:nvPr/>
            </p:nvSpPr>
            <p:spPr>
              <a:xfrm>
                <a:off x="3373100" y="2058659"/>
                <a:ext cx="1241009" cy="460772"/>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300">
                    <a:solidFill>
                      <a:srgbClr val="000000"/>
                    </a:solidFill>
                    <a:latin typeface="Arial"/>
                    <a:ea typeface="Arial"/>
                    <a:cs typeface="Arial"/>
                    <a:sym typeface="Arial"/>
                  </a:rPr>
                  <a:t>Absence de tests de laboratoire</a:t>
                </a:r>
                <a:endParaRPr sz="1300"/>
              </a:p>
            </p:txBody>
          </p:sp>
        </p:grpSp>
        <p:grpSp>
          <p:nvGrpSpPr>
            <p:cNvPr id="611" name="Google Shape;611;p56"/>
            <p:cNvGrpSpPr/>
            <p:nvPr/>
          </p:nvGrpSpPr>
          <p:grpSpPr>
            <a:xfrm>
              <a:off x="580707" y="4996318"/>
              <a:ext cx="3923979" cy="292347"/>
              <a:chOff x="3360850" y="2025919"/>
              <a:chExt cx="1449041" cy="257859"/>
            </a:xfrm>
          </p:grpSpPr>
          <p:cxnSp>
            <p:nvCxnSpPr>
              <p:cNvPr id="612" name="Google Shape;612;p56"/>
              <p:cNvCxnSpPr/>
              <p:nvPr/>
            </p:nvCxnSpPr>
            <p:spPr>
              <a:xfrm>
                <a:off x="4181088" y="2160033"/>
                <a:ext cx="628803" cy="0"/>
              </a:xfrm>
              <a:prstGeom prst="straightConnector1">
                <a:avLst/>
              </a:prstGeom>
              <a:noFill/>
              <a:ln w="9525" cap="flat" cmpd="sng">
                <a:solidFill>
                  <a:srgbClr val="000000"/>
                </a:solidFill>
                <a:prstDash val="solid"/>
                <a:round/>
                <a:headEnd type="none" w="sm" len="sm"/>
                <a:tailEnd type="triangle" w="med" len="med"/>
              </a:ln>
            </p:spPr>
          </p:cxnSp>
          <p:sp>
            <p:nvSpPr>
              <p:cNvPr id="613" name="Google Shape;613;p56"/>
              <p:cNvSpPr txBox="1"/>
              <p:nvPr/>
            </p:nvSpPr>
            <p:spPr>
              <a:xfrm>
                <a:off x="3360850" y="2025919"/>
                <a:ext cx="1308676" cy="257859"/>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300" dirty="0">
                    <a:solidFill>
                      <a:srgbClr val="000000"/>
                    </a:solidFill>
                    <a:latin typeface="Arial"/>
                    <a:ea typeface="Arial"/>
                    <a:cs typeface="Arial"/>
                    <a:sym typeface="Arial"/>
                  </a:rPr>
                  <a:t>Faible taux de signalement par les cliniciens</a:t>
                </a:r>
                <a:endParaRPr sz="1300" dirty="0"/>
              </a:p>
            </p:txBody>
          </p:sp>
        </p:grpSp>
        <p:grpSp>
          <p:nvGrpSpPr>
            <p:cNvPr id="614" name="Google Shape;614;p56"/>
            <p:cNvGrpSpPr/>
            <p:nvPr/>
          </p:nvGrpSpPr>
          <p:grpSpPr>
            <a:xfrm>
              <a:off x="1508889" y="4689762"/>
              <a:ext cx="3194175" cy="292347"/>
              <a:chOff x="3705771" y="2040300"/>
              <a:chExt cx="1129739" cy="445199"/>
            </a:xfrm>
          </p:grpSpPr>
          <p:cxnSp>
            <p:nvCxnSpPr>
              <p:cNvPr id="615" name="Google Shape;615;p56"/>
              <p:cNvCxnSpPr/>
              <p:nvPr/>
            </p:nvCxnSpPr>
            <p:spPr>
              <a:xfrm>
                <a:off x="4206707" y="2202037"/>
                <a:ext cx="628803" cy="0"/>
              </a:xfrm>
              <a:prstGeom prst="straightConnector1">
                <a:avLst/>
              </a:prstGeom>
              <a:noFill/>
              <a:ln w="9525" cap="flat" cmpd="sng">
                <a:solidFill>
                  <a:srgbClr val="000000"/>
                </a:solidFill>
                <a:prstDash val="solid"/>
                <a:round/>
                <a:headEnd type="none" w="sm" len="sm"/>
                <a:tailEnd type="triangle" w="med" len="med"/>
              </a:ln>
            </p:spPr>
          </p:cxnSp>
          <p:sp>
            <p:nvSpPr>
              <p:cNvPr id="616" name="Google Shape;616;p56"/>
              <p:cNvSpPr txBox="1"/>
              <p:nvPr/>
            </p:nvSpPr>
            <p:spPr>
              <a:xfrm>
                <a:off x="3705771" y="2040300"/>
                <a:ext cx="944974" cy="445199"/>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300" dirty="0">
                    <a:solidFill>
                      <a:srgbClr val="000000"/>
                    </a:solidFill>
                    <a:latin typeface="Arial"/>
                    <a:ea typeface="Arial"/>
                    <a:cs typeface="Arial"/>
                    <a:sym typeface="Arial"/>
                  </a:rPr>
                  <a:t>Faible accès aux soins de santé</a:t>
                </a:r>
                <a:endParaRPr sz="1300" dirty="0"/>
              </a:p>
            </p:txBody>
          </p:sp>
        </p:grpSp>
      </p:grpSp>
      <p:sp>
        <p:nvSpPr>
          <p:cNvPr id="617" name="Google Shape;617;p56"/>
          <p:cNvSpPr/>
          <p:nvPr/>
        </p:nvSpPr>
        <p:spPr>
          <a:xfrm>
            <a:off x="1875097" y="1559966"/>
            <a:ext cx="2210447" cy="707886"/>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fr-FR" sz="2000" b="1" dirty="0">
                <a:solidFill>
                  <a:srgbClr val="00953A"/>
                </a:solidFill>
                <a:latin typeface="Arial"/>
                <a:ea typeface="Arial"/>
                <a:cs typeface="Arial"/>
                <a:sym typeface="Arial"/>
              </a:rPr>
              <a:t>Environnement/</a:t>
            </a:r>
            <a:endParaRPr lang="fr-FR" dirty="0"/>
          </a:p>
          <a:p>
            <a:pPr marL="0" marR="0" lvl="0" indent="0" algn="ctr" rtl="0">
              <a:spcBef>
                <a:spcPts val="0"/>
              </a:spcBef>
              <a:spcAft>
                <a:spcPts val="0"/>
              </a:spcAft>
              <a:buNone/>
            </a:pPr>
            <a:r>
              <a:rPr lang="fr-FR" sz="2000" b="1" dirty="0">
                <a:solidFill>
                  <a:srgbClr val="00953A"/>
                </a:solidFill>
                <a:latin typeface="Arial"/>
                <a:ea typeface="Arial"/>
                <a:cs typeface="Arial"/>
                <a:sym typeface="Arial"/>
              </a:rPr>
              <a:t>animal</a:t>
            </a:r>
            <a:endParaRPr lang="fr-FR" dirty="0"/>
          </a:p>
        </p:txBody>
      </p:sp>
      <p:sp>
        <p:nvSpPr>
          <p:cNvPr id="2" name="Google Shape;514;p55">
            <a:extLst>
              <a:ext uri="{FF2B5EF4-FFF2-40B4-BE49-F238E27FC236}">
                <a16:creationId xmlns:a16="http://schemas.microsoft.com/office/drawing/2014/main" id="{73F58DDB-C7D9-5F84-8B09-127860963DA3}"/>
              </a:ext>
            </a:extLst>
          </p:cNvPr>
          <p:cNvSpPr txBox="1">
            <a:spLocks/>
          </p:cNvSpPr>
          <p:nvPr/>
        </p:nvSpPr>
        <p:spPr>
          <a:xfrm>
            <a:off x="838200" y="0"/>
            <a:ext cx="10515600" cy="125730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fr-FR" sz="4200" dirty="0">
                <a:latin typeface="Franklin Gothic Medium" panose="020B0603020102020204" pitchFamily="34" charset="0"/>
              </a:rPr>
              <a:t>Diagramme d’arêtes de poisson : Flambées récurrentes d'anthrax</a:t>
            </a:r>
          </a:p>
        </p:txBody>
      </p:sp>
      <p:sp>
        <p:nvSpPr>
          <p:cNvPr id="3" name="Google Shape;732;p58">
            <a:extLst>
              <a:ext uri="{FF2B5EF4-FFF2-40B4-BE49-F238E27FC236}">
                <a16:creationId xmlns:a16="http://schemas.microsoft.com/office/drawing/2014/main" id="{769C9D2B-3125-65EE-8E59-BE5B7E9EF9A5}"/>
              </a:ext>
            </a:extLst>
          </p:cNvPr>
          <p:cNvSpPr txBox="1"/>
          <p:nvPr/>
        </p:nvSpPr>
        <p:spPr>
          <a:xfrm>
            <a:off x="9319064" y="1439912"/>
            <a:ext cx="2286000" cy="923330"/>
          </a:xfrm>
          <a:prstGeom prst="rect">
            <a:avLst/>
          </a:prstGeom>
          <a:noFill/>
          <a:ln w="38100" cap="flat" cmpd="sng">
            <a:solidFill>
              <a:srgbClr val="0065A4"/>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b="1" dirty="0">
                <a:solidFill>
                  <a:srgbClr val="00953A"/>
                </a:solidFill>
                <a:latin typeface="Arial"/>
                <a:ea typeface="Arial"/>
                <a:cs typeface="Arial"/>
                <a:sym typeface="Arial"/>
              </a:rPr>
              <a:t>T : </a:t>
            </a:r>
            <a:r>
              <a:rPr lang="fr-FR" sz="1800" b="1" dirty="0">
                <a:solidFill>
                  <a:schemeClr val="dk1"/>
                </a:solidFill>
                <a:latin typeface="Arial"/>
                <a:ea typeface="Arial"/>
                <a:cs typeface="Arial"/>
                <a:sym typeface="Arial"/>
              </a:rPr>
              <a:t>Contrôle total</a:t>
            </a:r>
            <a:endParaRPr lang="fr-FR" dirty="0"/>
          </a:p>
          <a:p>
            <a:pPr marL="0" marR="0" lvl="0" indent="0" algn="l" rtl="0">
              <a:spcBef>
                <a:spcPts val="0"/>
              </a:spcBef>
              <a:spcAft>
                <a:spcPts val="0"/>
              </a:spcAft>
              <a:buNone/>
            </a:pPr>
            <a:r>
              <a:rPr lang="fr-FR" sz="1800" b="1" dirty="0">
                <a:solidFill>
                  <a:srgbClr val="F7941D"/>
                </a:solidFill>
                <a:latin typeface="Arial"/>
                <a:ea typeface="Arial"/>
                <a:cs typeface="Arial"/>
                <a:sym typeface="Arial"/>
              </a:rPr>
              <a:t>P : </a:t>
            </a:r>
            <a:r>
              <a:rPr lang="fr-FR" sz="1800" b="1" dirty="0">
                <a:solidFill>
                  <a:srgbClr val="000000"/>
                </a:solidFill>
                <a:latin typeface="Arial"/>
                <a:ea typeface="Arial"/>
                <a:cs typeface="Arial"/>
                <a:sym typeface="Arial"/>
              </a:rPr>
              <a:t>Contrôle partiel</a:t>
            </a:r>
            <a:endParaRPr lang="fr-FR" dirty="0"/>
          </a:p>
          <a:p>
            <a:pPr marL="0" marR="0" lvl="0" indent="0" algn="l" rtl="0">
              <a:spcBef>
                <a:spcPts val="0"/>
              </a:spcBef>
              <a:spcAft>
                <a:spcPts val="0"/>
              </a:spcAft>
              <a:buNone/>
            </a:pPr>
            <a:r>
              <a:rPr lang="fr-FR" sz="1800" b="1" dirty="0">
                <a:solidFill>
                  <a:srgbClr val="C00000"/>
                </a:solidFill>
                <a:latin typeface="Arial"/>
                <a:ea typeface="Arial"/>
                <a:cs typeface="Arial"/>
                <a:sym typeface="Arial"/>
              </a:rPr>
              <a:t>N : </a:t>
            </a:r>
            <a:r>
              <a:rPr lang="fr-FR" sz="1800" b="1" dirty="0">
                <a:solidFill>
                  <a:srgbClr val="000000"/>
                </a:solidFill>
                <a:latin typeface="Arial"/>
                <a:ea typeface="Arial"/>
                <a:cs typeface="Arial"/>
                <a:sym typeface="Arial"/>
              </a:rPr>
              <a:t>Pas de contrôle</a:t>
            </a:r>
            <a:endParaRPr lang="fr-FR" dirty="0"/>
          </a:p>
        </p:txBody>
      </p:sp>
      <p:sp>
        <p:nvSpPr>
          <p:cNvPr id="4" name="Google Shape;691;p58">
            <a:extLst>
              <a:ext uri="{FF2B5EF4-FFF2-40B4-BE49-F238E27FC236}">
                <a16:creationId xmlns:a16="http://schemas.microsoft.com/office/drawing/2014/main" id="{D5D69452-CCF4-6574-6EFC-27CB05DAEBEE}"/>
              </a:ext>
            </a:extLst>
          </p:cNvPr>
          <p:cNvSpPr txBox="1"/>
          <p:nvPr/>
        </p:nvSpPr>
        <p:spPr>
          <a:xfrm>
            <a:off x="2903684" y="2465303"/>
            <a:ext cx="328665"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dirty="0">
                <a:solidFill>
                  <a:srgbClr val="C00000"/>
                </a:solidFill>
                <a:latin typeface="Arial"/>
                <a:ea typeface="Arial"/>
                <a:cs typeface="Arial"/>
                <a:sym typeface="Arial"/>
              </a:rPr>
              <a:t>N</a:t>
            </a:r>
            <a:endParaRPr sz="1600" b="1" i="1" dirty="0">
              <a:solidFill>
                <a:srgbClr val="C00000"/>
              </a:solidFill>
              <a:latin typeface="Arial"/>
              <a:ea typeface="Arial"/>
              <a:cs typeface="Arial"/>
              <a:sym typeface="Arial"/>
            </a:endParaRPr>
          </a:p>
        </p:txBody>
      </p:sp>
      <p:sp>
        <p:nvSpPr>
          <p:cNvPr id="5" name="Google Shape;691;p58">
            <a:extLst>
              <a:ext uri="{FF2B5EF4-FFF2-40B4-BE49-F238E27FC236}">
                <a16:creationId xmlns:a16="http://schemas.microsoft.com/office/drawing/2014/main" id="{8FE520D7-6388-EBAD-F0E1-6C403045266D}"/>
              </a:ext>
            </a:extLst>
          </p:cNvPr>
          <p:cNvSpPr txBox="1"/>
          <p:nvPr/>
        </p:nvSpPr>
        <p:spPr>
          <a:xfrm>
            <a:off x="3051595" y="2790518"/>
            <a:ext cx="328665"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dirty="0">
                <a:solidFill>
                  <a:srgbClr val="C00000"/>
                </a:solidFill>
                <a:latin typeface="Arial"/>
                <a:ea typeface="Arial"/>
                <a:cs typeface="Arial"/>
                <a:sym typeface="Arial"/>
              </a:rPr>
              <a:t>N</a:t>
            </a:r>
            <a:endParaRPr sz="1600" b="1" i="1" dirty="0">
              <a:solidFill>
                <a:srgbClr val="C00000"/>
              </a:solidFill>
              <a:latin typeface="Arial"/>
              <a:ea typeface="Arial"/>
              <a:cs typeface="Arial"/>
              <a:sym typeface="Arial"/>
            </a:endParaRPr>
          </a:p>
        </p:txBody>
      </p:sp>
      <p:sp>
        <p:nvSpPr>
          <p:cNvPr id="6" name="Google Shape;691;p58">
            <a:extLst>
              <a:ext uri="{FF2B5EF4-FFF2-40B4-BE49-F238E27FC236}">
                <a16:creationId xmlns:a16="http://schemas.microsoft.com/office/drawing/2014/main" id="{BBDEA4BC-35D3-862C-4213-D6677BC925E5}"/>
              </a:ext>
            </a:extLst>
          </p:cNvPr>
          <p:cNvSpPr txBox="1"/>
          <p:nvPr/>
        </p:nvSpPr>
        <p:spPr>
          <a:xfrm>
            <a:off x="3208254" y="3084917"/>
            <a:ext cx="328665"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dirty="0">
                <a:solidFill>
                  <a:srgbClr val="C00000"/>
                </a:solidFill>
                <a:latin typeface="Arial"/>
                <a:ea typeface="Arial"/>
                <a:cs typeface="Arial"/>
                <a:sym typeface="Arial"/>
              </a:rPr>
              <a:t>N</a:t>
            </a:r>
            <a:endParaRPr sz="1600" b="1" i="1" dirty="0">
              <a:solidFill>
                <a:srgbClr val="C00000"/>
              </a:solidFill>
              <a:latin typeface="Arial"/>
              <a:ea typeface="Arial"/>
              <a:cs typeface="Arial"/>
              <a:sym typeface="Arial"/>
            </a:endParaRPr>
          </a:p>
        </p:txBody>
      </p:sp>
      <p:sp>
        <p:nvSpPr>
          <p:cNvPr id="7" name="Google Shape;691;p58">
            <a:extLst>
              <a:ext uri="{FF2B5EF4-FFF2-40B4-BE49-F238E27FC236}">
                <a16:creationId xmlns:a16="http://schemas.microsoft.com/office/drawing/2014/main" id="{B67203BC-8111-9F69-5E91-EDBA75EE0182}"/>
              </a:ext>
            </a:extLst>
          </p:cNvPr>
          <p:cNvSpPr txBox="1"/>
          <p:nvPr/>
        </p:nvSpPr>
        <p:spPr>
          <a:xfrm>
            <a:off x="3380477" y="3429279"/>
            <a:ext cx="328665"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dirty="0">
                <a:solidFill>
                  <a:srgbClr val="C00000"/>
                </a:solidFill>
                <a:latin typeface="Arial"/>
                <a:ea typeface="Arial"/>
                <a:cs typeface="Arial"/>
                <a:sym typeface="Arial"/>
              </a:rPr>
              <a:t>N</a:t>
            </a:r>
            <a:endParaRPr sz="1600" b="1" i="1" dirty="0">
              <a:solidFill>
                <a:srgbClr val="C00000"/>
              </a:solidFill>
              <a:latin typeface="Arial"/>
              <a:ea typeface="Arial"/>
              <a:cs typeface="Arial"/>
              <a:sym typeface="Arial"/>
            </a:endParaRPr>
          </a:p>
        </p:txBody>
      </p:sp>
      <p:sp>
        <p:nvSpPr>
          <p:cNvPr id="8" name="Google Shape;691;p58">
            <a:extLst>
              <a:ext uri="{FF2B5EF4-FFF2-40B4-BE49-F238E27FC236}">
                <a16:creationId xmlns:a16="http://schemas.microsoft.com/office/drawing/2014/main" id="{58E1D968-4A9B-2728-061E-74786F4D847B}"/>
              </a:ext>
            </a:extLst>
          </p:cNvPr>
          <p:cNvSpPr txBox="1"/>
          <p:nvPr/>
        </p:nvSpPr>
        <p:spPr>
          <a:xfrm>
            <a:off x="3609232" y="3740797"/>
            <a:ext cx="328665"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dirty="0">
                <a:solidFill>
                  <a:srgbClr val="C00000"/>
                </a:solidFill>
                <a:latin typeface="Arial"/>
                <a:ea typeface="Arial"/>
                <a:cs typeface="Arial"/>
                <a:sym typeface="Arial"/>
              </a:rPr>
              <a:t>N</a:t>
            </a:r>
            <a:endParaRPr sz="1600" b="1" i="1" dirty="0">
              <a:solidFill>
                <a:srgbClr val="C00000"/>
              </a:solidFill>
              <a:latin typeface="Arial"/>
              <a:ea typeface="Arial"/>
              <a:cs typeface="Arial"/>
              <a:sym typeface="Arial"/>
            </a:endParaRPr>
          </a:p>
        </p:txBody>
      </p:sp>
      <p:sp>
        <p:nvSpPr>
          <p:cNvPr id="11" name="Google Shape;666;p58">
            <a:extLst>
              <a:ext uri="{FF2B5EF4-FFF2-40B4-BE49-F238E27FC236}">
                <a16:creationId xmlns:a16="http://schemas.microsoft.com/office/drawing/2014/main" id="{86B1A0E1-9B2A-B20E-AF34-7388A59DF690}"/>
              </a:ext>
            </a:extLst>
          </p:cNvPr>
          <p:cNvSpPr txBox="1"/>
          <p:nvPr/>
        </p:nvSpPr>
        <p:spPr>
          <a:xfrm>
            <a:off x="8063267" y="2311255"/>
            <a:ext cx="26683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dirty="0">
                <a:solidFill>
                  <a:srgbClr val="F7941D"/>
                </a:solidFill>
                <a:latin typeface="Arial"/>
                <a:ea typeface="Arial"/>
                <a:cs typeface="Arial"/>
                <a:sym typeface="Arial"/>
              </a:rPr>
              <a:t>P</a:t>
            </a:r>
            <a:endParaRPr dirty="0"/>
          </a:p>
        </p:txBody>
      </p:sp>
      <p:sp>
        <p:nvSpPr>
          <p:cNvPr id="12" name="Google Shape;670;p58">
            <a:extLst>
              <a:ext uri="{FF2B5EF4-FFF2-40B4-BE49-F238E27FC236}">
                <a16:creationId xmlns:a16="http://schemas.microsoft.com/office/drawing/2014/main" id="{03553551-8007-8355-CD66-178C37942504}"/>
              </a:ext>
            </a:extLst>
          </p:cNvPr>
          <p:cNvSpPr txBox="1"/>
          <p:nvPr/>
        </p:nvSpPr>
        <p:spPr>
          <a:xfrm>
            <a:off x="8165920" y="2641213"/>
            <a:ext cx="26683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dirty="0">
                <a:solidFill>
                  <a:srgbClr val="C00000"/>
                </a:solidFill>
                <a:latin typeface="Arial"/>
                <a:ea typeface="Arial"/>
                <a:cs typeface="Arial"/>
                <a:sym typeface="Arial"/>
              </a:rPr>
              <a:t>N</a:t>
            </a:r>
            <a:endParaRPr sz="1600" b="1" i="1" dirty="0">
              <a:solidFill>
                <a:srgbClr val="C00000"/>
              </a:solidFill>
              <a:latin typeface="Arial"/>
              <a:ea typeface="Arial"/>
              <a:cs typeface="Arial"/>
              <a:sym typeface="Arial"/>
            </a:endParaRPr>
          </a:p>
        </p:txBody>
      </p:sp>
      <p:sp>
        <p:nvSpPr>
          <p:cNvPr id="13" name="Google Shape;670;p58">
            <a:extLst>
              <a:ext uri="{FF2B5EF4-FFF2-40B4-BE49-F238E27FC236}">
                <a16:creationId xmlns:a16="http://schemas.microsoft.com/office/drawing/2014/main" id="{5AC2B970-F75D-1AF0-7DE2-3D8B2620B683}"/>
              </a:ext>
            </a:extLst>
          </p:cNvPr>
          <p:cNvSpPr txBox="1"/>
          <p:nvPr/>
        </p:nvSpPr>
        <p:spPr>
          <a:xfrm>
            <a:off x="8401992" y="2914269"/>
            <a:ext cx="26683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dirty="0">
                <a:solidFill>
                  <a:srgbClr val="C00000"/>
                </a:solidFill>
                <a:latin typeface="Arial"/>
                <a:ea typeface="Arial"/>
                <a:cs typeface="Arial"/>
                <a:sym typeface="Arial"/>
              </a:rPr>
              <a:t>N</a:t>
            </a:r>
            <a:endParaRPr sz="1600" b="1" i="1" dirty="0">
              <a:solidFill>
                <a:srgbClr val="C00000"/>
              </a:solidFill>
              <a:latin typeface="Arial"/>
              <a:ea typeface="Arial"/>
              <a:cs typeface="Arial"/>
              <a:sym typeface="Arial"/>
            </a:endParaRPr>
          </a:p>
        </p:txBody>
      </p:sp>
      <p:sp>
        <p:nvSpPr>
          <p:cNvPr id="14" name="Google Shape;670;p58">
            <a:extLst>
              <a:ext uri="{FF2B5EF4-FFF2-40B4-BE49-F238E27FC236}">
                <a16:creationId xmlns:a16="http://schemas.microsoft.com/office/drawing/2014/main" id="{D4BEA3E5-D173-2620-F3B1-003AAB84A417}"/>
              </a:ext>
            </a:extLst>
          </p:cNvPr>
          <p:cNvSpPr txBox="1"/>
          <p:nvPr/>
        </p:nvSpPr>
        <p:spPr>
          <a:xfrm>
            <a:off x="8634468" y="3225568"/>
            <a:ext cx="26683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dirty="0">
                <a:solidFill>
                  <a:srgbClr val="C00000"/>
                </a:solidFill>
                <a:latin typeface="Arial"/>
                <a:ea typeface="Arial"/>
                <a:cs typeface="Arial"/>
                <a:sym typeface="Arial"/>
              </a:rPr>
              <a:t>N</a:t>
            </a:r>
            <a:endParaRPr sz="1600" b="1" i="1" dirty="0">
              <a:solidFill>
                <a:srgbClr val="C00000"/>
              </a:solidFill>
              <a:latin typeface="Arial"/>
              <a:ea typeface="Arial"/>
              <a:cs typeface="Arial"/>
              <a:sym typeface="Arial"/>
            </a:endParaRPr>
          </a:p>
        </p:txBody>
      </p:sp>
      <p:sp>
        <p:nvSpPr>
          <p:cNvPr id="15" name="Google Shape;670;p58">
            <a:extLst>
              <a:ext uri="{FF2B5EF4-FFF2-40B4-BE49-F238E27FC236}">
                <a16:creationId xmlns:a16="http://schemas.microsoft.com/office/drawing/2014/main" id="{B0447CC7-8939-E31A-5F3C-1F73C70E4DA7}"/>
              </a:ext>
            </a:extLst>
          </p:cNvPr>
          <p:cNvSpPr txBox="1"/>
          <p:nvPr/>
        </p:nvSpPr>
        <p:spPr>
          <a:xfrm>
            <a:off x="8793260" y="3519734"/>
            <a:ext cx="26683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dirty="0">
                <a:solidFill>
                  <a:srgbClr val="C00000"/>
                </a:solidFill>
                <a:latin typeface="Arial"/>
                <a:ea typeface="Arial"/>
                <a:cs typeface="Arial"/>
                <a:sym typeface="Arial"/>
              </a:rPr>
              <a:t>N</a:t>
            </a:r>
            <a:endParaRPr sz="1600" b="1" i="1" dirty="0">
              <a:solidFill>
                <a:srgbClr val="C00000"/>
              </a:solidFill>
              <a:latin typeface="Arial"/>
              <a:ea typeface="Arial"/>
              <a:cs typeface="Arial"/>
              <a:sym typeface="Arial"/>
            </a:endParaRPr>
          </a:p>
        </p:txBody>
      </p:sp>
      <p:sp>
        <p:nvSpPr>
          <p:cNvPr id="16" name="Google Shape;670;p58">
            <a:extLst>
              <a:ext uri="{FF2B5EF4-FFF2-40B4-BE49-F238E27FC236}">
                <a16:creationId xmlns:a16="http://schemas.microsoft.com/office/drawing/2014/main" id="{B0DB78DE-6041-AE53-8AC3-8FCE0DBB7A36}"/>
              </a:ext>
            </a:extLst>
          </p:cNvPr>
          <p:cNvSpPr txBox="1"/>
          <p:nvPr/>
        </p:nvSpPr>
        <p:spPr>
          <a:xfrm>
            <a:off x="8910592" y="3792679"/>
            <a:ext cx="26683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dirty="0">
                <a:solidFill>
                  <a:srgbClr val="C00000"/>
                </a:solidFill>
                <a:latin typeface="Arial"/>
                <a:ea typeface="Arial"/>
                <a:cs typeface="Arial"/>
                <a:sym typeface="Arial"/>
              </a:rPr>
              <a:t>N</a:t>
            </a:r>
            <a:endParaRPr sz="1600" b="1" i="1" dirty="0">
              <a:solidFill>
                <a:srgbClr val="C00000"/>
              </a:solidFill>
              <a:latin typeface="Arial"/>
              <a:ea typeface="Arial"/>
              <a:cs typeface="Arial"/>
              <a:sym typeface="Arial"/>
            </a:endParaRPr>
          </a:p>
        </p:txBody>
      </p:sp>
      <p:sp>
        <p:nvSpPr>
          <p:cNvPr id="17" name="Google Shape;666;p58">
            <a:extLst>
              <a:ext uri="{FF2B5EF4-FFF2-40B4-BE49-F238E27FC236}">
                <a16:creationId xmlns:a16="http://schemas.microsoft.com/office/drawing/2014/main" id="{AB02A136-B7C9-6056-7DB1-34899087A84F}"/>
              </a:ext>
            </a:extLst>
          </p:cNvPr>
          <p:cNvSpPr txBox="1"/>
          <p:nvPr/>
        </p:nvSpPr>
        <p:spPr>
          <a:xfrm>
            <a:off x="4590651" y="4329528"/>
            <a:ext cx="26683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dirty="0">
                <a:solidFill>
                  <a:srgbClr val="F7941D"/>
                </a:solidFill>
                <a:latin typeface="Arial"/>
                <a:ea typeface="Arial"/>
                <a:cs typeface="Arial"/>
                <a:sym typeface="Arial"/>
              </a:rPr>
              <a:t>P</a:t>
            </a:r>
            <a:endParaRPr dirty="0"/>
          </a:p>
        </p:txBody>
      </p:sp>
      <p:sp>
        <p:nvSpPr>
          <p:cNvPr id="18" name="Google Shape;666;p58">
            <a:extLst>
              <a:ext uri="{FF2B5EF4-FFF2-40B4-BE49-F238E27FC236}">
                <a16:creationId xmlns:a16="http://schemas.microsoft.com/office/drawing/2014/main" id="{A0E042E6-673F-C739-E3B3-16A721F4D8A4}"/>
              </a:ext>
            </a:extLst>
          </p:cNvPr>
          <p:cNvSpPr txBox="1"/>
          <p:nvPr/>
        </p:nvSpPr>
        <p:spPr>
          <a:xfrm>
            <a:off x="4333728" y="4982820"/>
            <a:ext cx="26683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dirty="0">
                <a:solidFill>
                  <a:srgbClr val="F7941D"/>
                </a:solidFill>
                <a:latin typeface="Arial"/>
                <a:ea typeface="Arial"/>
                <a:cs typeface="Arial"/>
                <a:sym typeface="Arial"/>
              </a:rPr>
              <a:t>P</a:t>
            </a:r>
            <a:endParaRPr dirty="0"/>
          </a:p>
        </p:txBody>
      </p:sp>
      <p:sp>
        <p:nvSpPr>
          <p:cNvPr id="19" name="Google Shape;666;p58">
            <a:extLst>
              <a:ext uri="{FF2B5EF4-FFF2-40B4-BE49-F238E27FC236}">
                <a16:creationId xmlns:a16="http://schemas.microsoft.com/office/drawing/2014/main" id="{F6D07494-7738-FDAE-16FA-25CE6182B466}"/>
              </a:ext>
            </a:extLst>
          </p:cNvPr>
          <p:cNvSpPr txBox="1"/>
          <p:nvPr/>
        </p:nvSpPr>
        <p:spPr>
          <a:xfrm>
            <a:off x="4162365" y="5310004"/>
            <a:ext cx="26683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dirty="0">
                <a:solidFill>
                  <a:srgbClr val="F7941D"/>
                </a:solidFill>
                <a:latin typeface="Arial"/>
                <a:ea typeface="Arial"/>
                <a:cs typeface="Arial"/>
                <a:sym typeface="Arial"/>
              </a:rPr>
              <a:t>P</a:t>
            </a:r>
            <a:endParaRPr dirty="0"/>
          </a:p>
        </p:txBody>
      </p:sp>
      <p:sp>
        <p:nvSpPr>
          <p:cNvPr id="20" name="Google Shape;670;p58">
            <a:extLst>
              <a:ext uri="{FF2B5EF4-FFF2-40B4-BE49-F238E27FC236}">
                <a16:creationId xmlns:a16="http://schemas.microsoft.com/office/drawing/2014/main" id="{E0C80DB8-45D3-23BF-EFC9-D714B49ED219}"/>
              </a:ext>
            </a:extLst>
          </p:cNvPr>
          <p:cNvSpPr txBox="1"/>
          <p:nvPr/>
        </p:nvSpPr>
        <p:spPr>
          <a:xfrm>
            <a:off x="4463806" y="4652867"/>
            <a:ext cx="26683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dirty="0">
                <a:solidFill>
                  <a:srgbClr val="C00000"/>
                </a:solidFill>
                <a:latin typeface="Arial"/>
                <a:ea typeface="Arial"/>
                <a:cs typeface="Arial"/>
                <a:sym typeface="Arial"/>
              </a:rPr>
              <a:t>N</a:t>
            </a:r>
            <a:endParaRPr sz="1600" b="1" i="1" dirty="0">
              <a:solidFill>
                <a:srgbClr val="C00000"/>
              </a:solidFill>
              <a:latin typeface="Arial"/>
              <a:ea typeface="Arial"/>
              <a:cs typeface="Arial"/>
              <a:sym typeface="Arial"/>
            </a:endParaRPr>
          </a:p>
        </p:txBody>
      </p:sp>
      <p:sp>
        <p:nvSpPr>
          <p:cNvPr id="21" name="Google Shape;654;p58">
            <a:extLst>
              <a:ext uri="{FF2B5EF4-FFF2-40B4-BE49-F238E27FC236}">
                <a16:creationId xmlns:a16="http://schemas.microsoft.com/office/drawing/2014/main" id="{B644E3C9-ABD8-FA3B-E361-E90D9040660E}"/>
              </a:ext>
            </a:extLst>
          </p:cNvPr>
          <p:cNvSpPr txBox="1"/>
          <p:nvPr/>
        </p:nvSpPr>
        <p:spPr>
          <a:xfrm>
            <a:off x="9002527" y="4527166"/>
            <a:ext cx="26683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a:solidFill>
                  <a:srgbClr val="338533"/>
                </a:solidFill>
                <a:latin typeface="Arial"/>
                <a:ea typeface="Arial"/>
                <a:cs typeface="Arial"/>
                <a:sym typeface="Arial"/>
              </a:rPr>
              <a:t>T</a:t>
            </a:r>
            <a:endParaRPr/>
          </a:p>
        </p:txBody>
      </p:sp>
      <p:sp>
        <p:nvSpPr>
          <p:cNvPr id="22" name="Google Shape;654;p58">
            <a:extLst>
              <a:ext uri="{FF2B5EF4-FFF2-40B4-BE49-F238E27FC236}">
                <a16:creationId xmlns:a16="http://schemas.microsoft.com/office/drawing/2014/main" id="{CF27DB0B-552D-8DBB-CCE3-28F69FEDF0F2}"/>
              </a:ext>
            </a:extLst>
          </p:cNvPr>
          <p:cNvSpPr txBox="1"/>
          <p:nvPr/>
        </p:nvSpPr>
        <p:spPr>
          <a:xfrm>
            <a:off x="8882802" y="4837184"/>
            <a:ext cx="26683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a:solidFill>
                  <a:srgbClr val="338533"/>
                </a:solidFill>
                <a:latin typeface="Arial"/>
                <a:ea typeface="Arial"/>
                <a:cs typeface="Arial"/>
                <a:sym typeface="Arial"/>
              </a:rPr>
              <a:t>T</a:t>
            </a:r>
            <a:endParaRPr/>
          </a:p>
        </p:txBody>
      </p:sp>
      <p:sp>
        <p:nvSpPr>
          <p:cNvPr id="23" name="Google Shape;654;p58">
            <a:extLst>
              <a:ext uri="{FF2B5EF4-FFF2-40B4-BE49-F238E27FC236}">
                <a16:creationId xmlns:a16="http://schemas.microsoft.com/office/drawing/2014/main" id="{6C2E6F5A-9D3C-7AC5-B54B-12E674BD9793}"/>
              </a:ext>
            </a:extLst>
          </p:cNvPr>
          <p:cNvSpPr txBox="1"/>
          <p:nvPr/>
        </p:nvSpPr>
        <p:spPr>
          <a:xfrm>
            <a:off x="8504281" y="5475955"/>
            <a:ext cx="26683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a:solidFill>
                  <a:srgbClr val="338533"/>
                </a:solidFill>
                <a:latin typeface="Arial"/>
                <a:ea typeface="Arial"/>
                <a:cs typeface="Arial"/>
                <a:sym typeface="Arial"/>
              </a:rPr>
              <a:t>T</a:t>
            </a:r>
            <a:endParaRPr/>
          </a:p>
        </p:txBody>
      </p:sp>
      <p:sp>
        <p:nvSpPr>
          <p:cNvPr id="24" name="Google Shape;666;p58">
            <a:extLst>
              <a:ext uri="{FF2B5EF4-FFF2-40B4-BE49-F238E27FC236}">
                <a16:creationId xmlns:a16="http://schemas.microsoft.com/office/drawing/2014/main" id="{FF78512C-8E65-F54D-ADC4-47D5079E344A}"/>
              </a:ext>
            </a:extLst>
          </p:cNvPr>
          <p:cNvSpPr txBox="1"/>
          <p:nvPr/>
        </p:nvSpPr>
        <p:spPr>
          <a:xfrm>
            <a:off x="9177430" y="4205853"/>
            <a:ext cx="26683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dirty="0">
                <a:solidFill>
                  <a:srgbClr val="F7941D"/>
                </a:solidFill>
                <a:latin typeface="Arial"/>
                <a:ea typeface="Arial"/>
                <a:cs typeface="Arial"/>
                <a:sym typeface="Arial"/>
              </a:rPr>
              <a:t>P</a:t>
            </a:r>
            <a:endParaRPr dirty="0"/>
          </a:p>
        </p:txBody>
      </p:sp>
      <p:sp>
        <p:nvSpPr>
          <p:cNvPr id="25" name="Google Shape;666;p58">
            <a:extLst>
              <a:ext uri="{FF2B5EF4-FFF2-40B4-BE49-F238E27FC236}">
                <a16:creationId xmlns:a16="http://schemas.microsoft.com/office/drawing/2014/main" id="{F4F32DF6-BC59-031A-35C2-AF221976B346}"/>
              </a:ext>
            </a:extLst>
          </p:cNvPr>
          <p:cNvSpPr txBox="1"/>
          <p:nvPr/>
        </p:nvSpPr>
        <p:spPr>
          <a:xfrm>
            <a:off x="8762656" y="5121427"/>
            <a:ext cx="266838"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dirty="0">
                <a:solidFill>
                  <a:srgbClr val="F7941D"/>
                </a:solidFill>
                <a:latin typeface="Arial"/>
                <a:ea typeface="Arial"/>
                <a:cs typeface="Arial"/>
                <a:sym typeface="Arial"/>
              </a:rPr>
              <a:t>P</a:t>
            </a:r>
            <a:endParaRPr dirty="0"/>
          </a:p>
        </p:txBody>
      </p:sp>
    </p:spTree>
    <p:extLst>
      <p:ext uri="{BB962C8B-B14F-4D97-AF65-F5344CB8AC3E}">
        <p14:creationId xmlns:p14="http://schemas.microsoft.com/office/powerpoint/2010/main" val="17542500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852"/>
        <p:cNvGrpSpPr/>
        <p:nvPr/>
      </p:nvGrpSpPr>
      <p:grpSpPr>
        <a:xfrm>
          <a:off x="0" y="0"/>
          <a:ext cx="0" cy="0"/>
          <a:chOff x="0" y="0"/>
          <a:chExt cx="0" cy="0"/>
        </a:xfrm>
      </p:grpSpPr>
      <p:sp>
        <p:nvSpPr>
          <p:cNvPr id="853" name="Google Shape;853;p61"/>
          <p:cNvSpPr txBox="1">
            <a:spLocks noGrp="1"/>
          </p:cNvSpPr>
          <p:nvPr>
            <p:ph type="body" idx="1"/>
          </p:nvPr>
        </p:nvSpPr>
        <p:spPr>
          <a:xfrm>
            <a:off x="838200" y="1478857"/>
            <a:ext cx="11100758" cy="4639309"/>
          </a:xfrm>
          <a:prstGeom prst="rect">
            <a:avLst/>
          </a:prstGeom>
          <a:noFill/>
          <a:ln>
            <a:noFill/>
          </a:ln>
        </p:spPr>
        <p:txBody>
          <a:bodyPr spcFirstLastPara="1" wrap="square" lIns="91425" tIns="45700" rIns="91425" bIns="45700" anchor="t" anchorCtr="0">
            <a:normAutofit/>
          </a:bodyPr>
          <a:lstStyle/>
          <a:p>
            <a:pPr marL="514350" lvl="0" indent="-514350" algn="l" rtl="0">
              <a:lnSpc>
                <a:spcPct val="90000"/>
              </a:lnSpc>
              <a:spcBef>
                <a:spcPts val="0"/>
              </a:spcBef>
              <a:spcAft>
                <a:spcPts val="0"/>
              </a:spcAft>
              <a:buClr>
                <a:schemeClr val="dk1"/>
              </a:buClr>
              <a:buSzPts val="2800"/>
              <a:buFont typeface="Libre Franklin Medium"/>
              <a:buAutoNum type="arabicPeriod"/>
            </a:pPr>
            <a:r>
              <a:rPr lang="fr-FR" dirty="0"/>
              <a:t>Recueillir des idées auprès de personnes (avisées) compétentes</a:t>
            </a:r>
          </a:p>
          <a:p>
            <a:pPr marL="514350" lvl="0" indent="-514350" algn="l" rtl="0">
              <a:lnSpc>
                <a:spcPct val="90000"/>
              </a:lnSpc>
              <a:spcBef>
                <a:spcPts val="1000"/>
              </a:spcBef>
              <a:spcAft>
                <a:spcPts val="0"/>
              </a:spcAft>
              <a:buClr>
                <a:schemeClr val="dk1"/>
              </a:buClr>
              <a:buSzPts val="2800"/>
              <a:buFont typeface="Libre Franklin Medium"/>
              <a:buAutoNum type="arabicPeriod"/>
            </a:pPr>
            <a:r>
              <a:rPr lang="fr-FR" dirty="0"/>
              <a:t>Consulter les parties prenantes</a:t>
            </a:r>
          </a:p>
          <a:p>
            <a:pPr marL="514350" lvl="0" indent="-514350" algn="l" rtl="0">
              <a:lnSpc>
                <a:spcPct val="90000"/>
              </a:lnSpc>
              <a:spcBef>
                <a:spcPts val="1000"/>
              </a:spcBef>
              <a:spcAft>
                <a:spcPts val="0"/>
              </a:spcAft>
              <a:buClr>
                <a:schemeClr val="dk1"/>
              </a:buClr>
              <a:buSzPts val="2800"/>
              <a:buFont typeface="Libre Franklin Medium"/>
              <a:buAutoNum type="arabicPeriod"/>
            </a:pPr>
            <a:r>
              <a:rPr lang="fr-FR" dirty="0"/>
              <a:t>Élaborer un plan avec des actions spécifiques</a:t>
            </a:r>
          </a:p>
          <a:p>
            <a:pPr marL="514350" lvl="0" indent="-514350" algn="l" rtl="0">
              <a:lnSpc>
                <a:spcPct val="90000"/>
              </a:lnSpc>
              <a:spcBef>
                <a:spcPts val="1000"/>
              </a:spcBef>
              <a:spcAft>
                <a:spcPts val="0"/>
              </a:spcAft>
              <a:buClr>
                <a:schemeClr val="dk1"/>
              </a:buClr>
              <a:buSzPts val="2800"/>
              <a:buFont typeface="Libre Franklin Medium"/>
              <a:buAutoNum type="arabicPeriod"/>
            </a:pPr>
            <a:r>
              <a:rPr lang="fr-FR" dirty="0"/>
              <a:t>Identifier les personnes responsables</a:t>
            </a:r>
          </a:p>
          <a:p>
            <a:pPr marL="514350" lvl="0" indent="-514350" algn="l" rtl="0">
              <a:lnSpc>
                <a:spcPct val="90000"/>
              </a:lnSpc>
              <a:spcBef>
                <a:spcPts val="1000"/>
              </a:spcBef>
              <a:spcAft>
                <a:spcPts val="0"/>
              </a:spcAft>
              <a:buClr>
                <a:schemeClr val="dk1"/>
              </a:buClr>
              <a:buSzPts val="2800"/>
              <a:buFont typeface="Libre Franklin Medium"/>
              <a:buAutoNum type="arabicPeriod"/>
            </a:pPr>
            <a:r>
              <a:rPr lang="fr-FR" dirty="0"/>
              <a:t>Fixer les dates d'achèvement prévues</a:t>
            </a:r>
          </a:p>
          <a:p>
            <a:pPr marL="514350" lvl="0" indent="-514350" algn="l" rtl="0">
              <a:lnSpc>
                <a:spcPct val="90000"/>
              </a:lnSpc>
              <a:spcBef>
                <a:spcPts val="1000"/>
              </a:spcBef>
              <a:spcAft>
                <a:spcPts val="0"/>
              </a:spcAft>
              <a:buClr>
                <a:schemeClr val="dk1"/>
              </a:buClr>
              <a:buSzPts val="2800"/>
              <a:buFont typeface="Libre Franklin Medium"/>
              <a:buAutoNum type="arabicPeriod"/>
            </a:pPr>
            <a:r>
              <a:rPr lang="fr-FR" dirty="0"/>
              <a:t>Élaborer un plan d'évaluation de l'intervention</a:t>
            </a:r>
          </a:p>
        </p:txBody>
      </p:sp>
      <p:sp>
        <p:nvSpPr>
          <p:cNvPr id="854" name="Google Shape;854;p61"/>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Plan d'amélioration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859"/>
        <p:cNvGrpSpPr/>
        <p:nvPr/>
      </p:nvGrpSpPr>
      <p:grpSpPr>
        <a:xfrm>
          <a:off x="0" y="0"/>
          <a:ext cx="0" cy="0"/>
          <a:chOff x="0" y="0"/>
          <a:chExt cx="0" cy="0"/>
        </a:xfrm>
      </p:grpSpPr>
      <p:sp>
        <p:nvSpPr>
          <p:cNvPr id="860" name="Google Shape;860;p62"/>
          <p:cNvSpPr txBox="1">
            <a:spLocks noGrp="1"/>
          </p:cNvSpPr>
          <p:nvPr>
            <p:ph type="title"/>
          </p:nvPr>
        </p:nvSpPr>
        <p:spPr>
          <a:xfrm>
            <a:off x="838200" y="0"/>
            <a:ext cx="1080746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200" dirty="0">
                <a:latin typeface="Franklin Gothic Medium" panose="020B0603020102020204" pitchFamily="34" charset="0"/>
              </a:rPr>
              <a:t>Flambées récurrentes d'anthrax :  Planifier une intervention (1/2)</a:t>
            </a:r>
          </a:p>
        </p:txBody>
      </p:sp>
      <p:sp>
        <p:nvSpPr>
          <p:cNvPr id="861" name="Google Shape;861;p62"/>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None/>
            </a:pPr>
            <a:r>
              <a:rPr lang="fr-FR" b="1" dirty="0"/>
              <a:t>Exemple :</a:t>
            </a:r>
            <a:r>
              <a:rPr lang="fr-FR" dirty="0"/>
              <a:t> « Pas d'examen régulier des rapports »</a:t>
            </a:r>
          </a:p>
          <a:p>
            <a:pPr marL="0" lvl="0" indent="0" algn="l" rtl="0">
              <a:lnSpc>
                <a:spcPct val="100000"/>
              </a:lnSpc>
              <a:spcBef>
                <a:spcPts val="1000"/>
              </a:spcBef>
              <a:spcAft>
                <a:spcPts val="0"/>
              </a:spcAft>
              <a:buClr>
                <a:schemeClr val="dk1"/>
              </a:buClr>
              <a:buSzPts val="2800"/>
              <a:buNone/>
            </a:pPr>
            <a:endParaRPr lang="fr-FR" dirty="0"/>
          </a:p>
          <a:p>
            <a:pPr marL="228600" lvl="0" indent="-228600" algn="l" rtl="0">
              <a:lnSpc>
                <a:spcPct val="100000"/>
              </a:lnSpc>
              <a:spcBef>
                <a:spcPts val="1000"/>
              </a:spcBef>
              <a:spcAft>
                <a:spcPts val="0"/>
              </a:spcAft>
              <a:buClr>
                <a:schemeClr val="dk1"/>
              </a:buClr>
              <a:buSzPts val="2800"/>
              <a:buChar char="•"/>
            </a:pPr>
            <a:r>
              <a:rPr lang="fr-FR" dirty="0"/>
              <a:t>Recueillir les idées et poser des questions de suivi :</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Qui en est responsable ?</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Existe-t-il un protocole pour l'examen des rapports ? Est-il suivi ? Pourquoi ou pourquoi pas ?</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Les responsables sont-ils au courant ?</a:t>
            </a:r>
          </a:p>
          <a:p>
            <a:pPr marL="0" lvl="0" indent="0" algn="l" rtl="0">
              <a:lnSpc>
                <a:spcPct val="100000"/>
              </a:lnSpc>
              <a:spcBef>
                <a:spcPts val="1000"/>
              </a:spcBef>
              <a:spcAft>
                <a:spcPts val="0"/>
              </a:spcAft>
              <a:buClr>
                <a:schemeClr val="dk1"/>
              </a:buClr>
              <a:buSzPts val="2800"/>
              <a:buNone/>
            </a:pPr>
            <a:endParaRPr lang="fr-FR"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866"/>
        <p:cNvGrpSpPr/>
        <p:nvPr/>
      </p:nvGrpSpPr>
      <p:grpSpPr>
        <a:xfrm>
          <a:off x="0" y="0"/>
          <a:ext cx="0" cy="0"/>
          <a:chOff x="0" y="0"/>
          <a:chExt cx="0" cy="0"/>
        </a:xfrm>
      </p:grpSpPr>
      <p:sp>
        <p:nvSpPr>
          <p:cNvPr id="868" name="Google Shape;868;p63"/>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None/>
            </a:pPr>
            <a:r>
              <a:rPr lang="fr-FR" b="1" dirty="0"/>
              <a:t>Exemple :</a:t>
            </a:r>
            <a:r>
              <a:rPr lang="fr-FR" dirty="0"/>
              <a:t> « Pas d'examen régulier des rapports »</a:t>
            </a:r>
          </a:p>
          <a:p>
            <a:pPr marL="0" lvl="0" indent="0" algn="l" rtl="0">
              <a:lnSpc>
                <a:spcPct val="100000"/>
              </a:lnSpc>
              <a:spcBef>
                <a:spcPts val="1000"/>
              </a:spcBef>
              <a:spcAft>
                <a:spcPts val="0"/>
              </a:spcAft>
              <a:buClr>
                <a:schemeClr val="dk1"/>
              </a:buClr>
              <a:buSzPts val="2800"/>
              <a:buNone/>
            </a:pPr>
            <a:endParaRPr lang="fr-FR" dirty="0"/>
          </a:p>
          <a:p>
            <a:pPr marL="228600" lvl="0" indent="-228600" algn="l" rtl="0">
              <a:lnSpc>
                <a:spcPct val="100000"/>
              </a:lnSpc>
              <a:spcBef>
                <a:spcPts val="1000"/>
              </a:spcBef>
              <a:spcAft>
                <a:spcPts val="0"/>
              </a:spcAft>
              <a:buClr>
                <a:schemeClr val="dk1"/>
              </a:buClr>
              <a:buSzPts val="2800"/>
              <a:buChar char="•"/>
            </a:pPr>
            <a:r>
              <a:rPr lang="fr-FR" dirty="0"/>
              <a:t>Proposer une intervention raisonnable :</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Développer ou améliorer le protocole d'examen des rapports</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Recueillir l'avis des personnes chargées de mener les examens</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Organiser une formation sur le nouveau protocole</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Vérifier si des examens réguliers sont effectués</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Fournir un feedback</a:t>
            </a:r>
          </a:p>
          <a:p>
            <a:pPr marL="228600" lvl="0" indent="-50800" algn="l" rtl="0">
              <a:lnSpc>
                <a:spcPct val="100000"/>
              </a:lnSpc>
              <a:spcBef>
                <a:spcPts val="1000"/>
              </a:spcBef>
              <a:spcAft>
                <a:spcPts val="0"/>
              </a:spcAft>
              <a:buClr>
                <a:schemeClr val="dk1"/>
              </a:buClr>
              <a:buSzPts val="2800"/>
              <a:buNone/>
            </a:pPr>
            <a:endParaRPr lang="fr-FR" dirty="0"/>
          </a:p>
        </p:txBody>
      </p:sp>
      <p:sp>
        <p:nvSpPr>
          <p:cNvPr id="2" name="Google Shape;860;p62">
            <a:extLst>
              <a:ext uri="{FF2B5EF4-FFF2-40B4-BE49-F238E27FC236}">
                <a16:creationId xmlns:a16="http://schemas.microsoft.com/office/drawing/2014/main" id="{47540A5E-7D86-7382-3418-AA9A48AE49D3}"/>
              </a:ext>
            </a:extLst>
          </p:cNvPr>
          <p:cNvSpPr txBox="1">
            <a:spLocks/>
          </p:cNvSpPr>
          <p:nvPr/>
        </p:nvSpPr>
        <p:spPr>
          <a:xfrm>
            <a:off x="838200" y="0"/>
            <a:ext cx="10807460" cy="125730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fr-FR" sz="4200" dirty="0">
                <a:latin typeface="Franklin Gothic Medium" panose="020B0603020102020204" pitchFamily="34" charset="0"/>
              </a:rPr>
              <a:t>Flambées récurrentes d'anthrax :  Planifier une intervention (2/2)</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873"/>
        <p:cNvGrpSpPr/>
        <p:nvPr/>
      </p:nvGrpSpPr>
      <p:grpSpPr>
        <a:xfrm>
          <a:off x="0" y="0"/>
          <a:ext cx="0" cy="0"/>
          <a:chOff x="0" y="0"/>
          <a:chExt cx="0" cy="0"/>
        </a:xfrm>
      </p:grpSpPr>
      <p:sp>
        <p:nvSpPr>
          <p:cNvPr id="875" name="Google Shape;875;p64"/>
          <p:cNvSpPr txBox="1">
            <a:spLocks noGrp="1"/>
          </p:cNvSpPr>
          <p:nvPr>
            <p:ph type="body" idx="1"/>
          </p:nvPr>
        </p:nvSpPr>
        <p:spPr>
          <a:xfrm>
            <a:off x="838199" y="1478857"/>
            <a:ext cx="10807459"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None/>
            </a:pPr>
            <a:r>
              <a:rPr lang="fr-FR" dirty="0"/>
              <a:t>La compréhension de l'ampleur d'une épidémie d'anthrax implique une collaboration interdisciplinaire</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Les médecins diagnostiquent la maladie chez l'homme</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Les vétérinaires identifient les espèces animales fréquemment touchées</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Les spécialistes de l'environnement comprennent où vivent les </a:t>
            </a:r>
            <a:br>
              <a:rPr lang="fr-FR" dirty="0"/>
            </a:br>
            <a:r>
              <a:rPr lang="fr-FR" dirty="0"/>
              <a:t>spores de l'anthrax</a:t>
            </a:r>
          </a:p>
          <a:p>
            <a:pPr marL="685800" lvl="1" indent="-101600" algn="l" rtl="0">
              <a:lnSpc>
                <a:spcPct val="100000"/>
              </a:lnSpc>
              <a:spcBef>
                <a:spcPts val="1000"/>
              </a:spcBef>
              <a:spcAft>
                <a:spcPts val="0"/>
              </a:spcAft>
              <a:buSzPts val="2000"/>
              <a:buNone/>
            </a:pPr>
            <a:endParaRPr lang="fr-FR" sz="2000" dirty="0"/>
          </a:p>
          <a:p>
            <a:pPr marL="0" lvl="0" indent="0" algn="l" rtl="0">
              <a:lnSpc>
                <a:spcPct val="100000"/>
              </a:lnSpc>
              <a:spcBef>
                <a:spcPts val="1000"/>
              </a:spcBef>
              <a:spcAft>
                <a:spcPts val="0"/>
              </a:spcAft>
              <a:buClr>
                <a:schemeClr val="dk1"/>
              </a:buClr>
              <a:buSzPts val="2800"/>
              <a:buNone/>
            </a:pPr>
            <a:r>
              <a:rPr lang="fr-FR" dirty="0"/>
              <a:t>Examiner comment la surveillance d'un autre agent pathogène peut être améliorée en adoptant une approche Une Seule Santé dans l'analyse des problèmes</a:t>
            </a:r>
          </a:p>
        </p:txBody>
      </p:sp>
      <p:sp>
        <p:nvSpPr>
          <p:cNvPr id="3" name="Google Shape;860;p62">
            <a:extLst>
              <a:ext uri="{FF2B5EF4-FFF2-40B4-BE49-F238E27FC236}">
                <a16:creationId xmlns:a16="http://schemas.microsoft.com/office/drawing/2014/main" id="{9056EC95-B88F-3CEE-9523-0A1EE37B80E9}"/>
              </a:ext>
            </a:extLst>
          </p:cNvPr>
          <p:cNvSpPr txBox="1">
            <a:spLocks/>
          </p:cNvSpPr>
          <p:nvPr/>
        </p:nvSpPr>
        <p:spPr>
          <a:xfrm>
            <a:off x="838199" y="394607"/>
            <a:ext cx="10807460" cy="125730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fr-FR" sz="4000" dirty="0">
                <a:latin typeface="Franklin Gothic Medium" panose="020B0603020102020204" pitchFamily="34" charset="0"/>
              </a:rPr>
              <a:t>Flambées d'anthrax et Une Seule Santé</a:t>
            </a:r>
            <a:endParaRPr lang="fr-FR" sz="4200" dirty="0">
              <a:latin typeface="Franklin Gothic Medium" panose="020B0603020102020204"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880"/>
        <p:cNvGrpSpPr/>
        <p:nvPr/>
      </p:nvGrpSpPr>
      <p:grpSpPr>
        <a:xfrm>
          <a:off x="0" y="0"/>
          <a:ext cx="0" cy="0"/>
          <a:chOff x="0" y="0"/>
          <a:chExt cx="0" cy="0"/>
        </a:xfrm>
      </p:grpSpPr>
      <p:sp>
        <p:nvSpPr>
          <p:cNvPr id="881" name="Google Shape;881;p65"/>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a:latin typeface="Franklin Gothic Medium" panose="020B0603020102020204" pitchFamily="34" charset="0"/>
              </a:rPr>
              <a:t>Explorer les causes (1/2)</a:t>
            </a:r>
          </a:p>
        </p:txBody>
      </p:sp>
      <p:pic>
        <p:nvPicPr>
          <p:cNvPr id="882" name="Google Shape;882;p65" descr="Activity Icon"/>
          <p:cNvPicPr preferRelativeResize="0"/>
          <p:nvPr/>
        </p:nvPicPr>
        <p:blipFill rotWithShape="1">
          <a:blip r:embed="rId3">
            <a:alphaModFix/>
          </a:blip>
          <a:srcRect/>
          <a:stretch/>
        </p:blipFill>
        <p:spPr>
          <a:xfrm>
            <a:off x="10871575" y="146157"/>
            <a:ext cx="939679" cy="93967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Google Shape;300;p39"/>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Qu'ont révélé les audits de la qualité </a:t>
            </a:r>
            <a:br>
              <a:rPr lang="fr-FR" dirty="0">
                <a:latin typeface="Franklin Gothic Medium" panose="020B0603020102020204" pitchFamily="34" charset="0"/>
              </a:rPr>
            </a:br>
            <a:r>
              <a:rPr lang="fr-FR" dirty="0">
                <a:latin typeface="Franklin Gothic Medium" panose="020B0603020102020204" pitchFamily="34" charset="0"/>
              </a:rPr>
              <a:t>des données ?</a:t>
            </a:r>
          </a:p>
        </p:txBody>
      </p:sp>
      <p:grpSp>
        <p:nvGrpSpPr>
          <p:cNvPr id="301" name="Google Shape;301;p39"/>
          <p:cNvGrpSpPr/>
          <p:nvPr/>
        </p:nvGrpSpPr>
        <p:grpSpPr>
          <a:xfrm>
            <a:off x="838200" y="1583871"/>
            <a:ext cx="10515600" cy="4419761"/>
            <a:chOff x="533400" y="2057400"/>
            <a:chExt cx="8039100" cy="3459606"/>
          </a:xfrm>
        </p:grpSpPr>
        <p:sp>
          <p:nvSpPr>
            <p:cNvPr id="302" name="Google Shape;302;p39"/>
            <p:cNvSpPr/>
            <p:nvPr/>
          </p:nvSpPr>
          <p:spPr>
            <a:xfrm>
              <a:off x="533400" y="2057400"/>
              <a:ext cx="2514600" cy="1097280"/>
            </a:xfrm>
            <a:prstGeom prst="roundRect">
              <a:avLst>
                <a:gd name="adj" fmla="val 16667"/>
              </a:avLst>
            </a:prstGeom>
            <a:noFill/>
            <a:ln w="38100" cap="flat" cmpd="sng">
              <a:solidFill>
                <a:srgbClr val="00953A"/>
              </a:solidFill>
              <a:prstDash val="solid"/>
              <a:round/>
              <a:headEnd type="none" w="sm" len="sm"/>
              <a:tailEnd type="none" w="sm" len="sm"/>
            </a:ln>
          </p:spPr>
          <p:txBody>
            <a:bodyPr spcFirstLastPara="1" wrap="square" lIns="91425" tIns="45700" rIns="91425" bIns="45700" anchor="ctr" anchorCtr="0">
              <a:noAutofit/>
            </a:bodyPr>
            <a:lstStyle/>
            <a:p>
              <a:pPr marL="3175" marR="0" lvl="0" indent="0" algn="ctr" rtl="0">
                <a:spcBef>
                  <a:spcPts val="0"/>
                </a:spcBef>
                <a:spcAft>
                  <a:spcPts val="0"/>
                </a:spcAft>
                <a:buNone/>
              </a:pPr>
              <a:r>
                <a:rPr lang="fr-FR" sz="2300" dirty="0">
                  <a:solidFill>
                    <a:schemeClr val="dk1"/>
                  </a:solidFill>
                  <a:latin typeface="Arial"/>
                  <a:ea typeface="Arial"/>
                  <a:cs typeface="Arial"/>
                  <a:sym typeface="Arial"/>
                </a:rPr>
                <a:t>Pas de confirmation </a:t>
              </a:r>
              <a:r>
                <a:rPr lang="fr-FR" sz="2300" dirty="0">
                  <a:solidFill>
                    <a:schemeClr val="dk1"/>
                  </a:solidFill>
                </a:rPr>
                <a:t>par</a:t>
              </a:r>
              <a:r>
                <a:rPr lang="fr-FR" sz="2300" dirty="0">
                  <a:solidFill>
                    <a:schemeClr val="dk1"/>
                  </a:solidFill>
                  <a:latin typeface="Arial"/>
                  <a:ea typeface="Arial"/>
                  <a:cs typeface="Arial"/>
                  <a:sym typeface="Arial"/>
                </a:rPr>
                <a:t> laboratoire</a:t>
              </a:r>
            </a:p>
          </p:txBody>
        </p:sp>
        <p:sp>
          <p:nvSpPr>
            <p:cNvPr id="303" name="Google Shape;303;p39"/>
            <p:cNvSpPr/>
            <p:nvPr/>
          </p:nvSpPr>
          <p:spPr>
            <a:xfrm>
              <a:off x="3295650" y="3238500"/>
              <a:ext cx="2514600" cy="1097280"/>
            </a:xfrm>
            <a:prstGeom prst="roundRect">
              <a:avLst>
                <a:gd name="adj" fmla="val 16667"/>
              </a:avLst>
            </a:prstGeom>
            <a:noFill/>
            <a:ln w="38100" cap="flat" cmpd="sng">
              <a:solidFill>
                <a:srgbClr val="00953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2300" dirty="0">
                  <a:solidFill>
                    <a:schemeClr val="dk1"/>
                  </a:solidFill>
                  <a:latin typeface="Arial"/>
                  <a:ea typeface="Arial"/>
                  <a:cs typeface="Arial"/>
                  <a:sym typeface="Arial"/>
                </a:rPr>
                <a:t>Informations erronées</a:t>
              </a:r>
              <a:endParaRPr lang="fr-FR" sz="2300" dirty="0"/>
            </a:p>
          </p:txBody>
        </p:sp>
        <p:sp>
          <p:nvSpPr>
            <p:cNvPr id="304" name="Google Shape;304;p39"/>
            <p:cNvSpPr/>
            <p:nvPr/>
          </p:nvSpPr>
          <p:spPr>
            <a:xfrm>
              <a:off x="3295650" y="2057400"/>
              <a:ext cx="2514600" cy="1097280"/>
            </a:xfrm>
            <a:prstGeom prst="roundRect">
              <a:avLst>
                <a:gd name="adj" fmla="val 16667"/>
              </a:avLst>
            </a:prstGeom>
            <a:noFill/>
            <a:ln w="38100" cap="flat" cmpd="sng">
              <a:solidFill>
                <a:srgbClr val="00953A"/>
              </a:solidFill>
              <a:prstDash val="solid"/>
              <a:round/>
              <a:headEnd type="none" w="sm" len="sm"/>
              <a:tailEnd type="none" w="sm" len="sm"/>
            </a:ln>
          </p:spPr>
          <p:txBody>
            <a:bodyPr spcFirstLastPara="1" wrap="square" lIns="91425" tIns="45700" rIns="91425" bIns="45700" anchor="ctr" anchorCtr="0">
              <a:noAutofit/>
            </a:bodyPr>
            <a:lstStyle/>
            <a:p>
              <a:pPr marL="3175" marR="0" lvl="1" indent="0" algn="ctr" rtl="0">
                <a:spcBef>
                  <a:spcPts val="0"/>
                </a:spcBef>
                <a:spcAft>
                  <a:spcPts val="0"/>
                </a:spcAft>
                <a:buNone/>
              </a:pPr>
              <a:r>
                <a:rPr lang="fr-FR" sz="2300" b="0" i="0" u="none" strike="noStrike" cap="none" dirty="0">
                  <a:solidFill>
                    <a:schemeClr val="dk1"/>
                  </a:solidFill>
                  <a:latin typeface="Arial"/>
                  <a:ea typeface="Arial"/>
                  <a:cs typeface="Arial"/>
                  <a:sym typeface="Arial"/>
                </a:rPr>
                <a:t>Formulaires manquants</a:t>
              </a:r>
              <a:endParaRPr lang="fr-FR" sz="2300" dirty="0"/>
            </a:p>
          </p:txBody>
        </p:sp>
        <p:sp>
          <p:nvSpPr>
            <p:cNvPr id="305" name="Google Shape;305;p39"/>
            <p:cNvSpPr/>
            <p:nvPr/>
          </p:nvSpPr>
          <p:spPr>
            <a:xfrm>
              <a:off x="6057900" y="3238500"/>
              <a:ext cx="2514600" cy="1097280"/>
            </a:xfrm>
            <a:prstGeom prst="roundRect">
              <a:avLst>
                <a:gd name="adj" fmla="val 16667"/>
              </a:avLst>
            </a:prstGeom>
            <a:noFill/>
            <a:ln w="38100" cap="flat" cmpd="sng">
              <a:solidFill>
                <a:srgbClr val="00953A"/>
              </a:solidFill>
              <a:prstDash val="solid"/>
              <a:round/>
              <a:headEnd type="none" w="sm" len="sm"/>
              <a:tailEnd type="none" w="sm" len="sm"/>
            </a:ln>
          </p:spPr>
          <p:txBody>
            <a:bodyPr spcFirstLastPara="1" wrap="square" lIns="91425" tIns="45700" rIns="91425" bIns="45700" anchor="ctr" anchorCtr="0">
              <a:noAutofit/>
            </a:bodyPr>
            <a:lstStyle/>
            <a:p>
              <a:pPr marL="7938" marR="0" lvl="1" indent="-7938" algn="ctr" rtl="0">
                <a:spcBef>
                  <a:spcPts val="0"/>
                </a:spcBef>
                <a:spcAft>
                  <a:spcPts val="0"/>
                </a:spcAft>
                <a:buNone/>
              </a:pPr>
              <a:r>
                <a:rPr lang="fr-FR" sz="2300" b="0" i="0" u="none" strike="noStrike" cap="none" dirty="0">
                  <a:solidFill>
                    <a:schemeClr val="dk1"/>
                  </a:solidFill>
                  <a:latin typeface="Arial"/>
                  <a:ea typeface="Arial"/>
                  <a:cs typeface="Arial"/>
                  <a:sym typeface="Arial"/>
                </a:rPr>
                <a:t>Pas de suivi des informations sur les maladies</a:t>
              </a:r>
            </a:p>
          </p:txBody>
        </p:sp>
        <p:sp>
          <p:nvSpPr>
            <p:cNvPr id="306" name="Google Shape;306;p39"/>
            <p:cNvSpPr/>
            <p:nvPr/>
          </p:nvSpPr>
          <p:spPr>
            <a:xfrm>
              <a:off x="6057900" y="2057400"/>
              <a:ext cx="2514600" cy="1097280"/>
            </a:xfrm>
            <a:prstGeom prst="roundRect">
              <a:avLst>
                <a:gd name="adj" fmla="val 16667"/>
              </a:avLst>
            </a:prstGeom>
            <a:noFill/>
            <a:ln w="38100" cap="flat" cmpd="sng">
              <a:solidFill>
                <a:srgbClr val="00953A"/>
              </a:solidFill>
              <a:prstDash val="solid"/>
              <a:round/>
              <a:headEnd type="none" w="sm" len="sm"/>
              <a:tailEnd type="none" w="sm" len="sm"/>
            </a:ln>
          </p:spPr>
          <p:txBody>
            <a:bodyPr spcFirstLastPara="1" wrap="square" lIns="91425" tIns="45700" rIns="91425" bIns="45700" anchor="ctr" anchorCtr="0">
              <a:noAutofit/>
            </a:bodyPr>
            <a:lstStyle/>
            <a:p>
              <a:pPr marL="3175" marR="0" lvl="1" indent="0" algn="ctr" rtl="0">
                <a:spcBef>
                  <a:spcPts val="0"/>
                </a:spcBef>
                <a:spcAft>
                  <a:spcPts val="0"/>
                </a:spcAft>
                <a:buNone/>
              </a:pPr>
              <a:r>
                <a:rPr lang="fr-FR" sz="2300" b="0" i="0" u="none" strike="noStrike" cap="none" dirty="0">
                  <a:solidFill>
                    <a:schemeClr val="dk1"/>
                  </a:solidFill>
                  <a:latin typeface="Arial"/>
                  <a:ea typeface="Arial"/>
                  <a:cs typeface="Arial"/>
                  <a:sym typeface="Arial"/>
                </a:rPr>
                <a:t>Les cliniques privées ne déclarent pas</a:t>
              </a:r>
              <a:endParaRPr lang="fr-FR" sz="2300" dirty="0"/>
            </a:p>
          </p:txBody>
        </p:sp>
        <p:sp>
          <p:nvSpPr>
            <p:cNvPr id="307" name="Google Shape;307;p39"/>
            <p:cNvSpPr/>
            <p:nvPr/>
          </p:nvSpPr>
          <p:spPr>
            <a:xfrm>
              <a:off x="533400" y="4419600"/>
              <a:ext cx="2576209" cy="1097280"/>
            </a:xfrm>
            <a:prstGeom prst="roundRect">
              <a:avLst>
                <a:gd name="adj" fmla="val 16667"/>
              </a:avLst>
            </a:prstGeom>
            <a:noFill/>
            <a:ln w="38100" cap="flat" cmpd="sng">
              <a:solidFill>
                <a:srgbClr val="00953A"/>
              </a:solidFill>
              <a:prstDash val="solid"/>
              <a:round/>
              <a:headEnd type="none" w="sm" len="sm"/>
              <a:tailEnd type="none" w="sm" len="sm"/>
            </a:ln>
          </p:spPr>
          <p:txBody>
            <a:bodyPr spcFirstLastPara="1" wrap="square" lIns="91425" tIns="45700" rIns="91425" bIns="45700" anchor="ctr" anchorCtr="0">
              <a:noAutofit/>
            </a:bodyPr>
            <a:lstStyle/>
            <a:p>
              <a:pPr marL="0" marR="0" lvl="1" indent="0" algn="ctr" rtl="0">
                <a:spcBef>
                  <a:spcPts val="0"/>
                </a:spcBef>
                <a:spcAft>
                  <a:spcPts val="0"/>
                </a:spcAft>
                <a:buNone/>
              </a:pPr>
              <a:r>
                <a:rPr lang="fr-FR" sz="2300" b="0" i="0" u="none" strike="noStrike" cap="none" dirty="0">
                  <a:solidFill>
                    <a:schemeClr val="dk1"/>
                  </a:solidFill>
                  <a:latin typeface="Arial"/>
                  <a:ea typeface="Arial"/>
                  <a:cs typeface="Arial"/>
                  <a:sym typeface="Arial"/>
                </a:rPr>
                <a:t>Données manquantes</a:t>
              </a:r>
            </a:p>
          </p:txBody>
        </p:sp>
        <p:sp>
          <p:nvSpPr>
            <p:cNvPr id="308" name="Google Shape;308;p39"/>
            <p:cNvSpPr/>
            <p:nvPr/>
          </p:nvSpPr>
          <p:spPr>
            <a:xfrm>
              <a:off x="3295652" y="4419606"/>
              <a:ext cx="2686800" cy="1097400"/>
            </a:xfrm>
            <a:prstGeom prst="roundRect">
              <a:avLst>
                <a:gd name="adj" fmla="val 16667"/>
              </a:avLst>
            </a:prstGeom>
            <a:noFill/>
            <a:ln w="38100" cap="flat" cmpd="sng">
              <a:solidFill>
                <a:srgbClr val="00953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2300" dirty="0">
                  <a:solidFill>
                    <a:schemeClr val="dk1"/>
                  </a:solidFill>
                  <a:latin typeface="Arial"/>
                  <a:ea typeface="Arial"/>
                  <a:cs typeface="Arial"/>
                  <a:sym typeface="Arial"/>
                </a:rPr>
                <a:t>Pas de plan de</a:t>
              </a:r>
              <a:r>
                <a:rPr lang="fr-FR" sz="2300" dirty="0">
                  <a:solidFill>
                    <a:schemeClr val="dk1"/>
                  </a:solidFill>
                </a:rPr>
                <a:t> </a:t>
              </a:r>
              <a:r>
                <a:rPr lang="fr-FR" sz="2300" dirty="0">
                  <a:solidFill>
                    <a:schemeClr val="dk1"/>
                  </a:solidFill>
                  <a:latin typeface="Arial"/>
                  <a:ea typeface="Arial"/>
                  <a:cs typeface="Arial"/>
                  <a:sym typeface="Arial"/>
                </a:rPr>
                <a:t>coordination </a:t>
              </a:r>
              <a:r>
                <a:rPr lang="fr-FR" sz="2300" dirty="0">
                  <a:solidFill>
                    <a:schemeClr val="dk1"/>
                  </a:solidFill>
                </a:rPr>
                <a:t>durant une flambée</a:t>
              </a:r>
              <a:endParaRPr lang="fr-FR" sz="2300" dirty="0">
                <a:solidFill>
                  <a:schemeClr val="dk1"/>
                </a:solidFill>
                <a:latin typeface="Arial"/>
                <a:ea typeface="Arial"/>
                <a:cs typeface="Arial"/>
                <a:sym typeface="Arial"/>
              </a:endParaRPr>
            </a:p>
          </p:txBody>
        </p:sp>
        <p:sp>
          <p:nvSpPr>
            <p:cNvPr id="309" name="Google Shape;309;p39"/>
            <p:cNvSpPr/>
            <p:nvPr/>
          </p:nvSpPr>
          <p:spPr>
            <a:xfrm>
              <a:off x="533400" y="3238500"/>
              <a:ext cx="2514600" cy="1097280"/>
            </a:xfrm>
            <a:prstGeom prst="roundRect">
              <a:avLst>
                <a:gd name="adj" fmla="val 16667"/>
              </a:avLst>
            </a:prstGeom>
            <a:noFill/>
            <a:ln w="38100" cap="flat" cmpd="sng">
              <a:solidFill>
                <a:srgbClr val="00953A"/>
              </a:solidFill>
              <a:prstDash val="solid"/>
              <a:round/>
              <a:headEnd type="none" w="sm" len="sm"/>
              <a:tailEnd type="none" w="sm" len="sm"/>
            </a:ln>
          </p:spPr>
          <p:txBody>
            <a:bodyPr spcFirstLastPara="1" wrap="square" lIns="91425" tIns="45700" rIns="91425" bIns="45700" anchor="ctr" anchorCtr="0">
              <a:noAutofit/>
            </a:bodyPr>
            <a:lstStyle/>
            <a:p>
              <a:pPr marL="3175" marR="0" lvl="0" indent="0" algn="ctr" rtl="0">
                <a:spcBef>
                  <a:spcPts val="0"/>
                </a:spcBef>
                <a:spcAft>
                  <a:spcPts val="0"/>
                </a:spcAft>
                <a:buNone/>
              </a:pPr>
              <a:r>
                <a:rPr lang="fr-FR" sz="2300" dirty="0">
                  <a:solidFill>
                    <a:schemeClr val="dk1"/>
                  </a:solidFill>
                  <a:latin typeface="Arial"/>
                  <a:ea typeface="Arial"/>
                  <a:cs typeface="Arial"/>
                  <a:sym typeface="Arial"/>
                </a:rPr>
                <a:t>Rapports tardifs</a:t>
              </a:r>
            </a:p>
          </p:txBody>
        </p:sp>
        <p:sp>
          <p:nvSpPr>
            <p:cNvPr id="310" name="Google Shape;310;p39"/>
            <p:cNvSpPr/>
            <p:nvPr/>
          </p:nvSpPr>
          <p:spPr>
            <a:xfrm>
              <a:off x="6057900" y="4419600"/>
              <a:ext cx="2514600" cy="1097280"/>
            </a:xfrm>
            <a:prstGeom prst="roundRect">
              <a:avLst>
                <a:gd name="adj" fmla="val 16667"/>
              </a:avLst>
            </a:prstGeom>
            <a:noFill/>
            <a:ln w="38100" cap="flat" cmpd="sng">
              <a:solidFill>
                <a:srgbClr val="00953A"/>
              </a:solidFill>
              <a:prstDash val="solid"/>
              <a:round/>
              <a:headEnd type="none" w="sm" len="sm"/>
              <a:tailEnd type="none" w="sm" len="sm"/>
            </a:ln>
          </p:spPr>
          <p:txBody>
            <a:bodyPr spcFirstLastPara="1" wrap="square" lIns="91425" tIns="45700" rIns="91425" bIns="45700" anchor="ctr" anchorCtr="0">
              <a:noAutofit/>
            </a:bodyPr>
            <a:lstStyle/>
            <a:p>
              <a:pPr marL="3175" marR="0" lvl="0" indent="0" algn="ctr" rtl="0">
                <a:spcBef>
                  <a:spcPts val="0"/>
                </a:spcBef>
                <a:spcAft>
                  <a:spcPts val="0"/>
                </a:spcAft>
                <a:buNone/>
              </a:pPr>
              <a:r>
                <a:rPr lang="fr-FR" sz="2300" dirty="0">
                  <a:solidFill>
                    <a:schemeClr val="dk1"/>
                  </a:solidFill>
                  <a:latin typeface="Arial"/>
                  <a:ea typeface="Arial"/>
                  <a:cs typeface="Arial"/>
                  <a:sym typeface="Arial"/>
                </a:rPr>
                <a:t>Pas de feedback donn</a:t>
              </a:r>
              <a:r>
                <a:rPr lang="fr-FR" sz="2300" b="0" i="0" u="none" strike="noStrike" cap="none" dirty="0">
                  <a:solidFill>
                    <a:schemeClr val="dk1"/>
                  </a:solidFill>
                  <a:latin typeface="Arial"/>
                  <a:ea typeface="Arial"/>
                  <a:cs typeface="Arial"/>
                  <a:sym typeface="Arial"/>
                </a:rPr>
                <a:t>é</a:t>
              </a:r>
              <a:r>
                <a:rPr lang="fr-FR" sz="2300" dirty="0">
                  <a:solidFill>
                    <a:schemeClr val="dk1"/>
                  </a:solidFill>
                  <a:latin typeface="Arial"/>
                  <a:ea typeface="Arial"/>
                  <a:cs typeface="Arial"/>
                  <a:sym typeface="Arial"/>
                </a:rPr>
                <a:t> aux structures sanitaires</a:t>
              </a:r>
            </a:p>
          </p:txBody>
        </p:sp>
      </p:gr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887"/>
        <p:cNvGrpSpPr/>
        <p:nvPr/>
      </p:nvGrpSpPr>
      <p:grpSpPr>
        <a:xfrm>
          <a:off x="0" y="0"/>
          <a:ext cx="0" cy="0"/>
          <a:chOff x="0" y="0"/>
          <a:chExt cx="0" cy="0"/>
        </a:xfrm>
      </p:grpSpPr>
      <p:sp>
        <p:nvSpPr>
          <p:cNvPr id="888" name="Google Shape;888;p66"/>
          <p:cNvSpPr txBox="1">
            <a:spLocks noGrp="1"/>
          </p:cNvSpPr>
          <p:nvPr>
            <p:ph type="body" idx="1"/>
          </p:nvPr>
        </p:nvSpPr>
        <p:spPr>
          <a:xfrm>
            <a:off x="838200" y="1478857"/>
            <a:ext cx="10820400" cy="4921943"/>
          </a:xfrm>
          <a:prstGeom prst="rect">
            <a:avLst/>
          </a:prstGeom>
          <a:noFill/>
          <a:ln>
            <a:noFill/>
          </a:ln>
        </p:spPr>
        <p:txBody>
          <a:bodyPr spcFirstLastPara="1" wrap="square" lIns="91425" tIns="45700" rIns="91425" bIns="45700" anchor="t" anchorCtr="0">
            <a:noAutofit/>
          </a:bodyPr>
          <a:lstStyle/>
          <a:p>
            <a:pPr marL="514350" lvl="0" indent="-514350" algn="l" rtl="0">
              <a:lnSpc>
                <a:spcPct val="100000"/>
              </a:lnSpc>
              <a:spcBef>
                <a:spcPts val="0"/>
              </a:spcBef>
              <a:spcAft>
                <a:spcPts val="0"/>
              </a:spcAft>
              <a:buClr>
                <a:schemeClr val="dk1"/>
              </a:buClr>
              <a:buSzPts val="2800"/>
              <a:buFont typeface="Libre Franklin Medium"/>
              <a:buAutoNum type="arabicPeriod"/>
            </a:pPr>
            <a:r>
              <a:rPr lang="fr-FR" sz="2600" dirty="0">
                <a:latin typeface="Arial"/>
                <a:ea typeface="Arial"/>
                <a:cs typeface="Arial"/>
                <a:sym typeface="Arial"/>
              </a:rPr>
              <a:t>Sélectionner un problème de surveillance à analyser à partir de l'analyse </a:t>
            </a:r>
            <a:r>
              <a:rPr lang="fr-FR" sz="2600" dirty="0"/>
              <a:t>FFOM</a:t>
            </a:r>
            <a:r>
              <a:rPr lang="fr-FR" sz="2600" dirty="0">
                <a:latin typeface="Arial"/>
                <a:ea typeface="Arial"/>
                <a:cs typeface="Arial"/>
                <a:sym typeface="Arial"/>
              </a:rPr>
              <a:t> réalisée au cours de l'intervalle de terrain 1</a:t>
            </a:r>
            <a:endParaRPr lang="fr-FR" sz="2600" dirty="0"/>
          </a:p>
          <a:p>
            <a:pPr marL="514350" lvl="0" indent="-514350" algn="l" rtl="0">
              <a:lnSpc>
                <a:spcPct val="100000"/>
              </a:lnSpc>
              <a:spcBef>
                <a:spcPts val="1000"/>
              </a:spcBef>
              <a:spcAft>
                <a:spcPts val="0"/>
              </a:spcAft>
              <a:buClr>
                <a:schemeClr val="dk1"/>
              </a:buClr>
              <a:buSzPts val="2800"/>
              <a:buFont typeface="Libre Franklin Medium"/>
              <a:buAutoNum type="arabicPeriod"/>
            </a:pPr>
            <a:r>
              <a:rPr lang="fr-FR" sz="2600" dirty="0">
                <a:latin typeface="Arial"/>
                <a:ea typeface="Arial"/>
                <a:cs typeface="Arial"/>
                <a:sym typeface="Arial"/>
              </a:rPr>
              <a:t>Faire un remue-méninges et notez les causes possibles</a:t>
            </a:r>
            <a:endParaRPr lang="fr-FR" sz="2600" dirty="0"/>
          </a:p>
          <a:p>
            <a:pPr marL="514350" lvl="0" indent="-514350" algn="l" rtl="0">
              <a:lnSpc>
                <a:spcPct val="100000"/>
              </a:lnSpc>
              <a:spcBef>
                <a:spcPts val="1000"/>
              </a:spcBef>
              <a:spcAft>
                <a:spcPts val="0"/>
              </a:spcAft>
              <a:buClr>
                <a:schemeClr val="dk1"/>
              </a:buClr>
              <a:buSzPts val="2800"/>
              <a:buFont typeface="Libre Franklin Medium"/>
              <a:buAutoNum type="arabicPeriod"/>
            </a:pPr>
            <a:r>
              <a:rPr lang="fr-FR" sz="2600" dirty="0">
                <a:latin typeface="Arial"/>
                <a:ea typeface="Arial"/>
                <a:cs typeface="Arial"/>
                <a:sym typeface="Arial"/>
              </a:rPr>
              <a:t>Dessiner la structure </a:t>
            </a:r>
            <a:r>
              <a:rPr lang="fr-FR" sz="2600" dirty="0"/>
              <a:t>d’</a:t>
            </a:r>
            <a:r>
              <a:rPr lang="fr-FR" sz="2600" dirty="0">
                <a:latin typeface="Arial"/>
                <a:ea typeface="Arial"/>
                <a:cs typeface="Arial"/>
                <a:sym typeface="Arial"/>
              </a:rPr>
              <a:t>arêtes de poisson avec 4 à 6 arêtes</a:t>
            </a:r>
            <a:endParaRPr lang="fr-FR" sz="2600" dirty="0"/>
          </a:p>
          <a:p>
            <a:pPr marL="514350" lvl="0" indent="-514350" algn="l" rtl="0">
              <a:lnSpc>
                <a:spcPct val="100000"/>
              </a:lnSpc>
              <a:spcBef>
                <a:spcPts val="1000"/>
              </a:spcBef>
              <a:spcAft>
                <a:spcPts val="0"/>
              </a:spcAft>
              <a:buClr>
                <a:schemeClr val="dk1"/>
              </a:buClr>
              <a:buSzPts val="2800"/>
              <a:buFont typeface="Libre Franklin Medium"/>
              <a:buAutoNum type="arabicPeriod"/>
            </a:pPr>
            <a:r>
              <a:rPr lang="fr-FR" sz="2600" dirty="0">
                <a:latin typeface="Arial"/>
                <a:ea typeface="Arial"/>
                <a:cs typeface="Arial"/>
                <a:sym typeface="Arial"/>
              </a:rPr>
              <a:t>Regrouper les causes possibles similaires sur chaque os </a:t>
            </a:r>
            <a:endParaRPr lang="fr-FR" sz="2600" dirty="0"/>
          </a:p>
          <a:p>
            <a:pPr marL="514350" lvl="0" indent="-514350" algn="l" rtl="0">
              <a:lnSpc>
                <a:spcPct val="100000"/>
              </a:lnSpc>
              <a:spcBef>
                <a:spcPts val="1000"/>
              </a:spcBef>
              <a:spcAft>
                <a:spcPts val="0"/>
              </a:spcAft>
              <a:buClr>
                <a:schemeClr val="dk1"/>
              </a:buClr>
              <a:buSzPts val="2800"/>
              <a:buFont typeface="Libre Franklin Medium"/>
              <a:buAutoNum type="arabicPeriod"/>
            </a:pPr>
            <a:r>
              <a:rPr lang="fr-FR" sz="2600" dirty="0">
                <a:latin typeface="Arial"/>
                <a:ea typeface="Arial"/>
                <a:cs typeface="Arial"/>
                <a:sym typeface="Arial"/>
              </a:rPr>
              <a:t>Nommer les catégories de vos arêtes</a:t>
            </a:r>
          </a:p>
          <a:p>
            <a:pPr marL="514350" lvl="0" indent="-514350" algn="l" rtl="0">
              <a:lnSpc>
                <a:spcPct val="100000"/>
              </a:lnSpc>
              <a:spcBef>
                <a:spcPts val="1000"/>
              </a:spcBef>
              <a:spcAft>
                <a:spcPts val="0"/>
              </a:spcAft>
              <a:buClr>
                <a:schemeClr val="dk1"/>
              </a:buClr>
              <a:buSzPts val="2800"/>
              <a:buFont typeface="Libre Franklin Medium"/>
              <a:buAutoNum type="arabicPeriod"/>
            </a:pPr>
            <a:r>
              <a:rPr lang="fr-FR" sz="2600" dirty="0">
                <a:latin typeface="Arial"/>
                <a:ea typeface="Arial"/>
                <a:cs typeface="Arial"/>
                <a:sym typeface="Arial"/>
              </a:rPr>
              <a:t>Étiqueter les causes comme étant totalement (T), partiellement (P) ou pas du tout (N) sous votre contrôle</a:t>
            </a:r>
            <a:endParaRPr lang="fr-FR" sz="2600" dirty="0"/>
          </a:p>
          <a:p>
            <a:pPr marL="514350" lvl="0" indent="-514350" algn="l" rtl="0">
              <a:lnSpc>
                <a:spcPct val="100000"/>
              </a:lnSpc>
              <a:spcBef>
                <a:spcPts val="1000"/>
              </a:spcBef>
              <a:spcAft>
                <a:spcPts val="0"/>
              </a:spcAft>
              <a:buClr>
                <a:schemeClr val="dk1"/>
              </a:buClr>
              <a:buSzPts val="2800"/>
              <a:buFont typeface="Libre Franklin Medium"/>
              <a:buAutoNum type="arabicPeriod"/>
            </a:pPr>
            <a:r>
              <a:rPr lang="fr-FR" sz="2600" dirty="0">
                <a:latin typeface="Arial"/>
                <a:ea typeface="Arial"/>
                <a:cs typeface="Arial"/>
                <a:sym typeface="Arial"/>
              </a:rPr>
              <a:t>Présenter à la classe une brève description du diagramme </a:t>
            </a:r>
            <a:br>
              <a:rPr lang="fr-FR" sz="2600" dirty="0">
                <a:latin typeface="Arial"/>
                <a:ea typeface="Arial"/>
                <a:cs typeface="Arial"/>
                <a:sym typeface="Arial"/>
              </a:rPr>
            </a:br>
            <a:r>
              <a:rPr lang="fr-FR" sz="2600" dirty="0">
                <a:latin typeface="Arial"/>
                <a:ea typeface="Arial"/>
                <a:cs typeface="Arial"/>
                <a:sym typeface="Arial"/>
              </a:rPr>
              <a:t>d’</a:t>
            </a:r>
            <a:r>
              <a:rPr lang="fr-FR" sz="2800" noProof="0" dirty="0">
                <a:latin typeface="Arial"/>
                <a:ea typeface="Arial"/>
                <a:cs typeface="Arial"/>
                <a:sym typeface="Arial"/>
              </a:rPr>
              <a:t>arêtes</a:t>
            </a:r>
            <a:r>
              <a:rPr lang="fr-FR" sz="2600" dirty="0">
                <a:latin typeface="Arial"/>
                <a:ea typeface="Arial"/>
                <a:cs typeface="Arial"/>
                <a:sym typeface="Arial"/>
              </a:rPr>
              <a:t> de poisson</a:t>
            </a:r>
            <a:endParaRPr lang="fr-FR" sz="2600" dirty="0"/>
          </a:p>
        </p:txBody>
      </p:sp>
      <p:sp>
        <p:nvSpPr>
          <p:cNvPr id="889" name="Google Shape;889;p66"/>
          <p:cNvSpPr txBox="1"/>
          <p:nvPr/>
        </p:nvSpPr>
        <p:spPr>
          <a:xfrm>
            <a:off x="838200" y="457200"/>
            <a:ext cx="9752215" cy="80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a:solidFill>
                  <a:schemeClr val="dk1"/>
                </a:solidFill>
                <a:latin typeface="Franklin Gothic Medium" panose="020B0603020102020204" pitchFamily="34" charset="0"/>
                <a:ea typeface="Libre Franklin Medium"/>
                <a:cs typeface="Libre Franklin Medium"/>
                <a:sym typeface="Libre Franklin Medium"/>
              </a:rPr>
              <a:t>Explorer les causes (2/2)</a:t>
            </a:r>
            <a:endParaRPr lang="fr-FR">
              <a:latin typeface="Franklin Gothic Medium" panose="020B0603020102020204"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894"/>
        <p:cNvGrpSpPr/>
        <p:nvPr/>
      </p:nvGrpSpPr>
      <p:grpSpPr>
        <a:xfrm>
          <a:off x="0" y="0"/>
          <a:ext cx="0" cy="0"/>
          <a:chOff x="0" y="0"/>
          <a:chExt cx="0" cy="0"/>
        </a:xfrm>
      </p:grpSpPr>
      <p:sp>
        <p:nvSpPr>
          <p:cNvPr id="895" name="Google Shape;895;p67"/>
          <p:cNvSpPr txBox="1">
            <a:spLocks noGrp="1"/>
          </p:cNvSpPr>
          <p:nvPr>
            <p:ph type="body" idx="1"/>
          </p:nvPr>
        </p:nvSpPr>
        <p:spPr>
          <a:xfrm>
            <a:off x="838199" y="1478857"/>
            <a:ext cx="11031747" cy="4639309"/>
          </a:xfrm>
          <a:prstGeom prst="rect">
            <a:avLst/>
          </a:prstGeom>
          <a:noFill/>
          <a:ln>
            <a:noFill/>
          </a:ln>
        </p:spPr>
        <p:txBody>
          <a:bodyPr spcFirstLastPara="1" wrap="square" lIns="91425" tIns="45700" rIns="91425" bIns="45700" anchor="t" anchorCtr="0">
            <a:noAutofit/>
          </a:bodyPr>
          <a:lstStyle/>
          <a:p>
            <a:pPr marL="398463" lvl="0" indent="-398463" algn="l" rtl="0">
              <a:lnSpc>
                <a:spcPct val="100000"/>
              </a:lnSpc>
              <a:spcBef>
                <a:spcPts val="0"/>
              </a:spcBef>
              <a:spcAft>
                <a:spcPts val="0"/>
              </a:spcAft>
              <a:buClr>
                <a:schemeClr val="dk1"/>
              </a:buClr>
              <a:buSzPts val="2400"/>
              <a:buFont typeface="Libre Franklin Medium"/>
              <a:buAutoNum type="arabicPeriod"/>
            </a:pPr>
            <a:r>
              <a:rPr lang="fr-FR" sz="2400" b="1" dirty="0"/>
              <a:t>Énoncer </a:t>
            </a:r>
            <a:r>
              <a:rPr lang="fr-FR" sz="2400" dirty="0"/>
              <a:t>le problème de manière claire et simple (« énoncé du problème »)</a:t>
            </a:r>
            <a:endParaRPr lang="fr-FR" sz="2400" b="1" dirty="0"/>
          </a:p>
          <a:p>
            <a:pPr marL="398463" lvl="0" indent="-398463" algn="l" rtl="0">
              <a:lnSpc>
                <a:spcPct val="100000"/>
              </a:lnSpc>
              <a:spcBef>
                <a:spcPts val="1000"/>
              </a:spcBef>
              <a:spcAft>
                <a:spcPts val="0"/>
              </a:spcAft>
              <a:buClr>
                <a:schemeClr val="dk1"/>
              </a:buClr>
              <a:buSzPts val="2400"/>
              <a:buFont typeface="Libre Franklin Medium"/>
              <a:buAutoNum type="arabicPeriod"/>
            </a:pPr>
            <a:r>
              <a:rPr lang="fr-FR" sz="2400" b="1" dirty="0"/>
              <a:t>Dresser la liste de </a:t>
            </a:r>
            <a:r>
              <a:rPr lang="fr-FR" sz="2400" dirty="0"/>
              <a:t>toutes les causes possibles du problème de santé publique analysé (demander « pourquoi ? »)</a:t>
            </a:r>
          </a:p>
          <a:p>
            <a:pPr marL="398463" lvl="0" indent="-398463" algn="l" rtl="0">
              <a:lnSpc>
                <a:spcPct val="100000"/>
              </a:lnSpc>
              <a:spcBef>
                <a:spcPts val="1000"/>
              </a:spcBef>
              <a:spcAft>
                <a:spcPts val="0"/>
              </a:spcAft>
              <a:buClr>
                <a:schemeClr val="dk1"/>
              </a:buClr>
              <a:buSzPts val="2400"/>
              <a:buFont typeface="Libre Franklin Medium"/>
              <a:buAutoNum type="arabicPeriod"/>
            </a:pPr>
            <a:r>
              <a:rPr lang="fr-FR" sz="2400" b="1" dirty="0"/>
              <a:t>Classer les </a:t>
            </a:r>
            <a:r>
              <a:rPr lang="fr-FR" sz="2400" dirty="0"/>
              <a:t>causes en grandes catégories </a:t>
            </a:r>
          </a:p>
          <a:p>
            <a:pPr marL="398463" lvl="0" indent="-398463" algn="l" rtl="0">
              <a:lnSpc>
                <a:spcPct val="100000"/>
              </a:lnSpc>
              <a:spcBef>
                <a:spcPts val="1000"/>
              </a:spcBef>
              <a:spcAft>
                <a:spcPts val="0"/>
              </a:spcAft>
              <a:buClr>
                <a:schemeClr val="dk1"/>
              </a:buClr>
              <a:buSzPts val="2400"/>
              <a:buFont typeface="Libre Franklin Medium"/>
              <a:buAutoNum type="arabicPeriod"/>
            </a:pPr>
            <a:r>
              <a:rPr lang="fr-FR" sz="2400" b="1" dirty="0"/>
              <a:t>Classer les </a:t>
            </a:r>
            <a:r>
              <a:rPr lang="fr-FR" sz="2400" dirty="0"/>
              <a:t>causes contributives dans les catégories</a:t>
            </a:r>
          </a:p>
          <a:p>
            <a:pPr marL="398463" lvl="0" indent="-398463" algn="l" rtl="0">
              <a:lnSpc>
                <a:spcPct val="100000"/>
              </a:lnSpc>
              <a:spcBef>
                <a:spcPts val="1000"/>
              </a:spcBef>
              <a:spcAft>
                <a:spcPts val="0"/>
              </a:spcAft>
              <a:buClr>
                <a:schemeClr val="dk1"/>
              </a:buClr>
              <a:buSzPts val="2400"/>
              <a:buFont typeface="Libre Franklin Medium"/>
              <a:buAutoNum type="arabicPeriod"/>
            </a:pPr>
            <a:r>
              <a:rPr lang="fr-FR" sz="2400" b="1" dirty="0"/>
              <a:t>Classer les </a:t>
            </a:r>
            <a:r>
              <a:rPr lang="fr-FR" sz="2400" dirty="0"/>
              <a:t>causes selon qu'elles sont totalement, partiellement ou pas du tout sous votre contrôle</a:t>
            </a:r>
          </a:p>
          <a:p>
            <a:pPr marL="398463" lvl="0" indent="-398463" algn="l" rtl="0">
              <a:lnSpc>
                <a:spcPct val="100000"/>
              </a:lnSpc>
              <a:spcBef>
                <a:spcPts val="1000"/>
              </a:spcBef>
              <a:spcAft>
                <a:spcPts val="0"/>
              </a:spcAft>
              <a:buClr>
                <a:schemeClr val="dk1"/>
              </a:buClr>
              <a:buSzPts val="2400"/>
              <a:buFont typeface="Libre Franklin Medium"/>
              <a:buAutoNum type="arabicPeriod"/>
            </a:pPr>
            <a:r>
              <a:rPr lang="fr-FR" sz="2400" b="1" dirty="0"/>
              <a:t>Déterminer </a:t>
            </a:r>
            <a:r>
              <a:rPr lang="fr-FR" sz="2400" dirty="0"/>
              <a:t>les causes qui se prêtent le mieux à une intervention</a:t>
            </a:r>
          </a:p>
          <a:p>
            <a:pPr marL="398463" lvl="0" indent="-398463" algn="l" rtl="0">
              <a:lnSpc>
                <a:spcPct val="100000"/>
              </a:lnSpc>
              <a:spcBef>
                <a:spcPts val="1000"/>
              </a:spcBef>
              <a:spcAft>
                <a:spcPts val="0"/>
              </a:spcAft>
              <a:buClr>
                <a:schemeClr val="dk1"/>
              </a:buClr>
              <a:buSzPts val="2400"/>
              <a:buFont typeface="Libre Franklin Medium"/>
              <a:buAutoNum type="arabicPeriod"/>
            </a:pPr>
            <a:r>
              <a:rPr lang="fr-FR" sz="2400" b="1" dirty="0"/>
              <a:t>Planifier </a:t>
            </a:r>
            <a:r>
              <a:rPr lang="fr-FR" sz="2400" dirty="0"/>
              <a:t>l'amélioration sur la base de données et d'une réflexion stratégique (en d'autres termes, prendre des décisions fondées sur des données)</a:t>
            </a:r>
          </a:p>
        </p:txBody>
      </p:sp>
      <p:sp>
        <p:nvSpPr>
          <p:cNvPr id="896" name="Google Shape;896;p67"/>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Étapes de l'analyse du problème : Revue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901"/>
        <p:cNvGrpSpPr/>
        <p:nvPr/>
      </p:nvGrpSpPr>
      <p:grpSpPr>
        <a:xfrm>
          <a:off x="0" y="0"/>
          <a:ext cx="0" cy="0"/>
          <a:chOff x="0" y="0"/>
          <a:chExt cx="0" cy="0"/>
        </a:xfrm>
      </p:grpSpPr>
      <p:sp>
        <p:nvSpPr>
          <p:cNvPr id="902" name="Google Shape;902;p68"/>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400"/>
              <a:buChar char="•"/>
            </a:pPr>
            <a:r>
              <a:rPr lang="fr-FR" sz="2400" dirty="0"/>
              <a:t>Analyser méthodiquement les problèmes de santé publique pour en identifier les causes</a:t>
            </a:r>
            <a:endParaRPr lang="fr-FR" dirty="0"/>
          </a:p>
          <a:p>
            <a:pPr marL="228600" lvl="0" indent="-228600" algn="l" rtl="0">
              <a:lnSpc>
                <a:spcPct val="100000"/>
              </a:lnSpc>
              <a:spcBef>
                <a:spcPts val="1000"/>
              </a:spcBef>
              <a:spcAft>
                <a:spcPts val="0"/>
              </a:spcAft>
              <a:buClr>
                <a:schemeClr val="dk1"/>
              </a:buClr>
              <a:buSzPts val="2400"/>
              <a:buChar char="•"/>
            </a:pPr>
            <a:r>
              <a:rPr lang="fr-FR" sz="2400" dirty="0"/>
              <a:t>Une approche multisectorielle peut être appliquée</a:t>
            </a:r>
            <a:endParaRPr lang="fr-FR" dirty="0"/>
          </a:p>
          <a:p>
            <a:pPr marL="228600" lvl="0" indent="-228600" algn="l" rtl="0">
              <a:lnSpc>
                <a:spcPct val="100000"/>
              </a:lnSpc>
              <a:spcBef>
                <a:spcPts val="1000"/>
              </a:spcBef>
              <a:spcAft>
                <a:spcPts val="0"/>
              </a:spcAft>
              <a:buClr>
                <a:schemeClr val="dk1"/>
              </a:buClr>
              <a:buSzPts val="2400"/>
              <a:buChar char="•"/>
            </a:pPr>
            <a:r>
              <a:rPr lang="fr-FR" sz="2400" dirty="0"/>
              <a:t>Ces causes peuvent être organisées dans un diagramme de cause et d'effet appelé « diagramme d’arêtes de poisson »</a:t>
            </a:r>
            <a:endParaRPr lang="fr-FR" dirty="0"/>
          </a:p>
          <a:p>
            <a:pPr marL="228600" lvl="0" indent="-228600" algn="l" rtl="0">
              <a:lnSpc>
                <a:spcPct val="100000"/>
              </a:lnSpc>
              <a:spcBef>
                <a:spcPts val="1000"/>
              </a:spcBef>
              <a:spcAft>
                <a:spcPts val="0"/>
              </a:spcAft>
              <a:buClr>
                <a:schemeClr val="dk1"/>
              </a:buClr>
              <a:buSzPts val="2400"/>
              <a:buChar char="•"/>
            </a:pPr>
            <a:r>
              <a:rPr lang="fr-FR" sz="2400" dirty="0"/>
              <a:t>Les causes doivent être classées comme celles sur lesquelles vous avez un totalement, partiellement ou aucun control</a:t>
            </a:r>
            <a:endParaRPr lang="fr-FR" dirty="0"/>
          </a:p>
          <a:p>
            <a:pPr marL="228600" lvl="0" indent="-228600" algn="l" rtl="0">
              <a:lnSpc>
                <a:spcPct val="100000"/>
              </a:lnSpc>
              <a:spcBef>
                <a:spcPts val="1000"/>
              </a:spcBef>
              <a:spcAft>
                <a:spcPts val="0"/>
              </a:spcAft>
              <a:buClr>
                <a:schemeClr val="dk1"/>
              </a:buClr>
              <a:buSzPts val="2400"/>
              <a:buChar char="•"/>
            </a:pPr>
            <a:r>
              <a:rPr lang="fr-FR" sz="2400" dirty="0"/>
              <a:t>Les causes principales sont celles sur lesquelles vous avez un contrôle total ou partiel et qu'il est possible de traiter</a:t>
            </a:r>
            <a:endParaRPr lang="fr-FR" dirty="0"/>
          </a:p>
          <a:p>
            <a:pPr marL="228600" lvl="0" indent="-228600" algn="l" rtl="0">
              <a:lnSpc>
                <a:spcPct val="100000"/>
              </a:lnSpc>
              <a:spcBef>
                <a:spcPts val="1000"/>
              </a:spcBef>
              <a:spcAft>
                <a:spcPts val="0"/>
              </a:spcAft>
              <a:buClr>
                <a:schemeClr val="dk1"/>
              </a:buClr>
              <a:buSzPts val="2400"/>
              <a:buChar char="•"/>
            </a:pPr>
            <a:r>
              <a:rPr lang="fr-FR" sz="2400" dirty="0"/>
              <a:t>Des interventions stratégiques peuvent être planifiées pour s'attaquer aux causes principales</a:t>
            </a:r>
            <a:endParaRPr lang="fr-FR" dirty="0"/>
          </a:p>
          <a:p>
            <a:pPr marL="0" lvl="0" indent="0" algn="l" rtl="0">
              <a:lnSpc>
                <a:spcPct val="100000"/>
              </a:lnSpc>
              <a:spcBef>
                <a:spcPts val="1000"/>
              </a:spcBef>
              <a:spcAft>
                <a:spcPts val="0"/>
              </a:spcAft>
              <a:buClr>
                <a:schemeClr val="dk1"/>
              </a:buClr>
              <a:buSzPts val="2400"/>
              <a:buNone/>
            </a:pPr>
            <a:endParaRPr lang="fr-FR" sz="2400" dirty="0"/>
          </a:p>
        </p:txBody>
      </p:sp>
      <p:sp>
        <p:nvSpPr>
          <p:cNvPr id="903" name="Google Shape;903;p68"/>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Résumé</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908"/>
        <p:cNvGrpSpPr/>
        <p:nvPr/>
      </p:nvGrpSpPr>
      <p:grpSpPr>
        <a:xfrm>
          <a:off x="0" y="0"/>
          <a:ext cx="0" cy="0"/>
          <a:chOff x="0" y="0"/>
          <a:chExt cx="0" cy="0"/>
        </a:xfrm>
      </p:grpSpPr>
      <p:sp>
        <p:nvSpPr>
          <p:cNvPr id="909" name="Google Shape;909;p69"/>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Font typeface="Arial"/>
              <a:buChar char="•"/>
            </a:pPr>
            <a:r>
              <a:rPr lang="fr-FR" b="0" dirty="0"/>
              <a:t>Analyser systématiquement un problème de santé publique</a:t>
            </a:r>
            <a:endParaRPr lang="fr-FR" dirty="0"/>
          </a:p>
          <a:p>
            <a:pPr marL="228600" lvl="0" indent="-228600" algn="l" rtl="0">
              <a:lnSpc>
                <a:spcPct val="100000"/>
              </a:lnSpc>
              <a:spcBef>
                <a:spcPts val="1000"/>
              </a:spcBef>
              <a:spcAft>
                <a:spcPts val="0"/>
              </a:spcAft>
              <a:buClr>
                <a:schemeClr val="dk1"/>
              </a:buClr>
              <a:buSzPts val="2800"/>
              <a:buFont typeface="Arial"/>
              <a:buChar char="•"/>
            </a:pPr>
            <a:r>
              <a:rPr lang="fr-FR" b="0" dirty="0"/>
              <a:t>Identifier et organiser les causes d'un problème à l'aide d'un diagramme de cause et d'effet</a:t>
            </a:r>
            <a:endParaRPr lang="fr-FR" dirty="0"/>
          </a:p>
          <a:p>
            <a:pPr marL="228600" lvl="0" indent="-228600" algn="l" rtl="0">
              <a:lnSpc>
                <a:spcPct val="100000"/>
              </a:lnSpc>
              <a:spcBef>
                <a:spcPts val="1000"/>
              </a:spcBef>
              <a:spcAft>
                <a:spcPts val="0"/>
              </a:spcAft>
              <a:buClr>
                <a:schemeClr val="dk1"/>
              </a:buClr>
              <a:buSzPts val="2800"/>
              <a:buFont typeface="Arial"/>
              <a:buChar char="•"/>
            </a:pPr>
            <a:r>
              <a:rPr lang="fr-FR" b="0" dirty="0"/>
              <a:t>Différencier les causes entre celles sur lesquelles vous avez un contrôle et celles sur lesquelles vous n'en avez pas</a:t>
            </a:r>
            <a:endParaRPr lang="fr-FR" dirty="0"/>
          </a:p>
          <a:p>
            <a:pPr marL="228600" lvl="0" indent="-228600" algn="l" rtl="0">
              <a:lnSpc>
                <a:spcPct val="100000"/>
              </a:lnSpc>
              <a:spcBef>
                <a:spcPts val="1000"/>
              </a:spcBef>
              <a:spcAft>
                <a:spcPts val="0"/>
              </a:spcAft>
              <a:buClr>
                <a:schemeClr val="dk1"/>
              </a:buClr>
              <a:buSzPts val="2800"/>
              <a:buFont typeface="Arial"/>
              <a:buChar char="•"/>
            </a:pPr>
            <a:r>
              <a:rPr lang="fr-FR" b="0" dirty="0"/>
              <a:t>Élaborer un plan d'amélioration pour une cause </a:t>
            </a:r>
            <a:r>
              <a:rPr lang="fr-FR" dirty="0"/>
              <a:t>principale</a:t>
            </a:r>
            <a:r>
              <a:rPr lang="fr-FR" b="0" dirty="0"/>
              <a:t> appropriée</a:t>
            </a:r>
            <a:endParaRPr lang="fr-FR" dirty="0"/>
          </a:p>
          <a:p>
            <a:pPr marL="0" lvl="0" indent="0" algn="l" rtl="0">
              <a:lnSpc>
                <a:spcPct val="100000"/>
              </a:lnSpc>
              <a:spcBef>
                <a:spcPts val="1000"/>
              </a:spcBef>
              <a:spcAft>
                <a:spcPts val="0"/>
              </a:spcAft>
              <a:buClr>
                <a:schemeClr val="dk1"/>
              </a:buClr>
              <a:buSzPts val="2800"/>
              <a:buNone/>
            </a:pPr>
            <a:endParaRPr lang="fr-FR" dirty="0"/>
          </a:p>
        </p:txBody>
      </p:sp>
      <p:sp>
        <p:nvSpPr>
          <p:cNvPr id="910" name="Google Shape;910;p69"/>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Révision des objectifs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6" name="Google Shape;316;p40"/>
          <p:cNvSpPr txBox="1">
            <a:spLocks noGrp="1"/>
          </p:cNvSpPr>
          <p:nvPr>
            <p:ph type="body" idx="1"/>
          </p:nvPr>
        </p:nvSpPr>
        <p:spPr>
          <a:xfrm>
            <a:off x="838200" y="1778894"/>
            <a:ext cx="5715000" cy="3821805"/>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latin typeface="Arial"/>
                <a:ea typeface="Arial"/>
                <a:cs typeface="Arial"/>
                <a:sym typeface="Arial"/>
              </a:rPr>
              <a:t>Nous avons identifié des domaines problématiques en matière de surveillance et de </a:t>
            </a:r>
            <a:r>
              <a:rPr lang="fr-FR" dirty="0"/>
              <a:t>notification</a:t>
            </a:r>
            <a:r>
              <a:rPr lang="fr-FR" dirty="0">
                <a:latin typeface="Arial"/>
                <a:ea typeface="Arial"/>
                <a:cs typeface="Arial"/>
                <a:sym typeface="Arial"/>
              </a:rPr>
              <a:t>...</a:t>
            </a:r>
            <a:endParaRPr lang="fr-FR" dirty="0"/>
          </a:p>
          <a:p>
            <a:pPr marL="228600" lvl="0" indent="-228600" algn="l" rtl="0">
              <a:lnSpc>
                <a:spcPct val="100000"/>
              </a:lnSpc>
              <a:spcBef>
                <a:spcPts val="1000"/>
              </a:spcBef>
              <a:spcAft>
                <a:spcPts val="0"/>
              </a:spcAft>
              <a:buClr>
                <a:schemeClr val="dk1"/>
              </a:buClr>
              <a:buSzPts val="2800"/>
              <a:buChar char="•"/>
            </a:pPr>
            <a:r>
              <a:rPr lang="fr-FR" dirty="0">
                <a:latin typeface="Arial"/>
                <a:ea typeface="Arial"/>
                <a:cs typeface="Arial"/>
                <a:sym typeface="Arial"/>
              </a:rPr>
              <a:t>Mais avez-vous réfléchi à la </a:t>
            </a:r>
            <a:r>
              <a:rPr lang="fr-FR" i="1" dirty="0">
                <a:latin typeface="Arial"/>
                <a:ea typeface="Arial"/>
                <a:cs typeface="Arial"/>
                <a:sym typeface="Arial"/>
              </a:rPr>
              <a:t>raison de ces </a:t>
            </a:r>
            <a:r>
              <a:rPr lang="fr-FR" dirty="0">
                <a:latin typeface="Arial"/>
                <a:ea typeface="Arial"/>
                <a:cs typeface="Arial"/>
                <a:sym typeface="Arial"/>
              </a:rPr>
              <a:t>problèmes ?</a:t>
            </a:r>
            <a:endParaRPr lang="fr-FR" dirty="0"/>
          </a:p>
          <a:p>
            <a:pPr marL="0" lvl="0" indent="0" algn="l" rtl="0">
              <a:lnSpc>
                <a:spcPct val="100000"/>
              </a:lnSpc>
              <a:spcBef>
                <a:spcPts val="1000"/>
              </a:spcBef>
              <a:spcAft>
                <a:spcPts val="0"/>
              </a:spcAft>
              <a:buClr>
                <a:schemeClr val="dk1"/>
              </a:buClr>
              <a:buSzPts val="2800"/>
              <a:buNone/>
            </a:pPr>
            <a:r>
              <a:rPr lang="fr-FR" dirty="0">
                <a:latin typeface="Arial"/>
                <a:ea typeface="Arial"/>
                <a:cs typeface="Arial"/>
                <a:sym typeface="Arial"/>
              </a:rPr>
              <a:t>	(et pourquoi, et pourquoi...)</a:t>
            </a:r>
            <a:endParaRPr lang="fr-FR" dirty="0"/>
          </a:p>
        </p:txBody>
      </p:sp>
      <p:sp>
        <p:nvSpPr>
          <p:cNvPr id="317" name="Google Shape;317;p40"/>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Utilisation des résultats de l'audit de la qualité des données</a:t>
            </a:r>
          </a:p>
        </p:txBody>
      </p:sp>
      <p:pic>
        <p:nvPicPr>
          <p:cNvPr id="318" name="Google Shape;318;p40"/>
          <p:cNvPicPr preferRelativeResize="0"/>
          <p:nvPr/>
        </p:nvPicPr>
        <p:blipFill rotWithShape="1">
          <a:blip r:embed="rId3">
            <a:alphaModFix/>
          </a:blip>
          <a:srcRect r="16340"/>
          <a:stretch/>
        </p:blipFill>
        <p:spPr>
          <a:xfrm>
            <a:off x="6477000" y="1778894"/>
            <a:ext cx="4876800" cy="3743325"/>
          </a:xfrm>
          <a:prstGeom prst="rect">
            <a:avLst/>
          </a:prstGeom>
          <a:noFill/>
          <a:ln w="12700" cap="flat" cmpd="sng">
            <a:solidFill>
              <a:schemeClr val="dk1"/>
            </a:solidFill>
            <a:prstDash val="solid"/>
            <a:round/>
            <a:headEnd type="none" w="sm" len="sm"/>
            <a:tailEnd type="none" w="sm" len="sm"/>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4" name="Google Shape;324;p41"/>
          <p:cNvSpPr txBox="1">
            <a:spLocks noGrp="1"/>
          </p:cNvSpPr>
          <p:nvPr>
            <p:ph type="body" idx="1"/>
          </p:nvPr>
        </p:nvSpPr>
        <p:spPr>
          <a:xfrm>
            <a:off x="838200" y="1371600"/>
            <a:ext cx="10515600" cy="52842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400"/>
              <a:buNone/>
            </a:pPr>
            <a:r>
              <a:rPr lang="fr-FR" sz="2400" b="1" dirty="0">
                <a:sym typeface="Arial"/>
              </a:rPr>
              <a:t>Scénario : </a:t>
            </a:r>
            <a:r>
              <a:rPr lang="fr-FR" sz="2400" dirty="0">
                <a:sym typeface="Arial"/>
              </a:rPr>
              <a:t>Les projets de déjeuner d'Esther et de Joséphine</a:t>
            </a:r>
            <a:endParaRPr lang="fr-FR" sz="2400" dirty="0"/>
          </a:p>
        </p:txBody>
      </p:sp>
      <p:sp>
        <p:nvSpPr>
          <p:cNvPr id="325" name="Google Shape;325;p41"/>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La méthode « Mais pourquoi » ? (1/2)</a:t>
            </a:r>
            <a:endParaRPr lang="fr-FR" sz="2800" dirty="0">
              <a:latin typeface="Franklin Gothic Medium" panose="020B0603020102020204" pitchFamily="34" charset="0"/>
            </a:endParaRPr>
          </a:p>
        </p:txBody>
      </p:sp>
      <p:pic>
        <p:nvPicPr>
          <p:cNvPr id="326" name="Google Shape;326;p41"/>
          <p:cNvPicPr preferRelativeResize="0"/>
          <p:nvPr/>
        </p:nvPicPr>
        <p:blipFill rotWithShape="1">
          <a:blip r:embed="rId3">
            <a:alphaModFix/>
          </a:blip>
          <a:srcRect r="65991" b="54253"/>
          <a:stretch/>
        </p:blipFill>
        <p:spPr>
          <a:xfrm>
            <a:off x="1682033" y="3260374"/>
            <a:ext cx="1330325" cy="1752600"/>
          </a:xfrm>
          <a:prstGeom prst="rect">
            <a:avLst/>
          </a:prstGeom>
          <a:noFill/>
          <a:ln>
            <a:noFill/>
          </a:ln>
        </p:spPr>
      </p:pic>
      <p:pic>
        <p:nvPicPr>
          <p:cNvPr id="327" name="Google Shape;327;p41"/>
          <p:cNvPicPr preferRelativeResize="0"/>
          <p:nvPr/>
        </p:nvPicPr>
        <p:blipFill rotWithShape="1">
          <a:blip r:embed="rId4">
            <a:alphaModFix/>
          </a:blip>
          <a:srcRect r="60539" b="54253"/>
          <a:stretch/>
        </p:blipFill>
        <p:spPr>
          <a:xfrm>
            <a:off x="9105737" y="3260374"/>
            <a:ext cx="1579563" cy="1752600"/>
          </a:xfrm>
          <a:prstGeom prst="rect">
            <a:avLst/>
          </a:prstGeom>
          <a:noFill/>
          <a:ln>
            <a:noFill/>
          </a:ln>
        </p:spPr>
      </p:pic>
      <p:sp>
        <p:nvSpPr>
          <p:cNvPr id="328" name="Google Shape;328;p41"/>
          <p:cNvSpPr/>
          <p:nvPr/>
        </p:nvSpPr>
        <p:spPr>
          <a:xfrm>
            <a:off x="553245" y="1966834"/>
            <a:ext cx="2647155" cy="800100"/>
          </a:xfrm>
          <a:prstGeom prst="wedgeRectCallout">
            <a:avLst>
              <a:gd name="adj1" fmla="val 26442"/>
              <a:gd name="adj2" fmla="val 121474"/>
            </a:avLst>
          </a:prstGeom>
          <a:solidFill>
            <a:schemeClr val="lt1"/>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None/>
            </a:pPr>
            <a:r>
              <a:rPr lang="fr-FR" sz="1800" dirty="0">
                <a:solidFill>
                  <a:schemeClr val="dk1"/>
                </a:solidFill>
                <a:sym typeface="Arial"/>
              </a:rPr>
              <a:t>Joséphine, on peut encore déjeuner plus </a:t>
            </a:r>
          </a:p>
          <a:p>
            <a:pPr marL="0" marR="0" lvl="0" indent="0" algn="ctr" rtl="0">
              <a:lnSpc>
                <a:spcPct val="90000"/>
              </a:lnSpc>
              <a:spcBef>
                <a:spcPts val="0"/>
              </a:spcBef>
              <a:spcAft>
                <a:spcPts val="0"/>
              </a:spcAft>
              <a:buNone/>
            </a:pPr>
            <a:r>
              <a:rPr lang="fr-FR" sz="1800" dirty="0">
                <a:solidFill>
                  <a:schemeClr val="dk1"/>
                </a:solidFill>
                <a:sym typeface="Arial"/>
              </a:rPr>
              <a:t>tôt ? Je suis affamée !</a:t>
            </a:r>
            <a:endParaRPr lang="fr-FR" sz="1800" dirty="0"/>
          </a:p>
        </p:txBody>
      </p:sp>
      <p:sp>
        <p:nvSpPr>
          <p:cNvPr id="329" name="Google Shape;329;p41"/>
          <p:cNvSpPr/>
          <p:nvPr/>
        </p:nvSpPr>
        <p:spPr>
          <a:xfrm>
            <a:off x="8523514" y="1860308"/>
            <a:ext cx="3108682" cy="1139698"/>
          </a:xfrm>
          <a:prstGeom prst="wedgeRectCallout">
            <a:avLst>
              <a:gd name="adj1" fmla="val -27052"/>
              <a:gd name="adj2" fmla="val 75547"/>
            </a:avLst>
          </a:prstGeom>
          <a:solidFill>
            <a:schemeClr val="lt1"/>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None/>
            </a:pPr>
            <a:r>
              <a:rPr lang="fr-FR" sz="1800" dirty="0">
                <a:solidFill>
                  <a:schemeClr val="dk1"/>
                </a:solidFill>
                <a:sym typeface="Arial"/>
              </a:rPr>
              <a:t>Bien sûr ! Mais </a:t>
            </a:r>
            <a:r>
              <a:rPr lang="fr-FR" sz="1800" b="1" dirty="0">
                <a:solidFill>
                  <a:schemeClr val="dk1"/>
                </a:solidFill>
                <a:sym typeface="Arial"/>
              </a:rPr>
              <a:t>pourquoi </a:t>
            </a:r>
            <a:r>
              <a:rPr lang="fr-FR" sz="1800" dirty="0">
                <a:solidFill>
                  <a:schemeClr val="dk1"/>
                </a:solidFill>
                <a:sym typeface="Arial"/>
              </a:rPr>
              <a:t>as-tu encore faim si tôt aujourd'hui, Esther ? Il n'est que 10 heures du matin.</a:t>
            </a:r>
            <a:endParaRPr lang="fr-FR" sz="1800" dirty="0"/>
          </a:p>
        </p:txBody>
      </p:sp>
      <p:sp>
        <p:nvSpPr>
          <p:cNvPr id="330" name="Google Shape;330;p41"/>
          <p:cNvSpPr/>
          <p:nvPr/>
        </p:nvSpPr>
        <p:spPr>
          <a:xfrm>
            <a:off x="3369886" y="2197494"/>
            <a:ext cx="2968235" cy="701712"/>
          </a:xfrm>
          <a:prstGeom prst="wedgeRectCallout">
            <a:avLst>
              <a:gd name="adj1" fmla="val -67533"/>
              <a:gd name="adj2" fmla="val 111375"/>
            </a:avLst>
          </a:prstGeom>
          <a:solidFill>
            <a:schemeClr val="lt1"/>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None/>
            </a:pPr>
            <a:r>
              <a:rPr lang="fr-FR" sz="1800" dirty="0">
                <a:solidFill>
                  <a:schemeClr val="dk1"/>
                </a:solidFill>
                <a:sym typeface="Arial"/>
              </a:rPr>
              <a:t>Parce que je n'ai pas pris de petit-déjeuner ce matin !</a:t>
            </a:r>
            <a:endParaRPr lang="fr-FR" sz="1800" dirty="0"/>
          </a:p>
        </p:txBody>
      </p:sp>
      <p:sp>
        <p:nvSpPr>
          <p:cNvPr id="331" name="Google Shape;331;p41"/>
          <p:cNvSpPr/>
          <p:nvPr/>
        </p:nvSpPr>
        <p:spPr>
          <a:xfrm>
            <a:off x="6672942" y="2197494"/>
            <a:ext cx="1330325" cy="1139698"/>
          </a:xfrm>
          <a:prstGeom prst="wedgeRectCallout">
            <a:avLst>
              <a:gd name="adj1" fmla="val 104521"/>
              <a:gd name="adj2" fmla="val 72007"/>
            </a:avLst>
          </a:prstGeom>
          <a:solidFill>
            <a:schemeClr val="lt1"/>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None/>
            </a:pPr>
            <a:r>
              <a:rPr lang="fr-FR" sz="1800" dirty="0">
                <a:solidFill>
                  <a:schemeClr val="dk1"/>
                </a:solidFill>
                <a:sym typeface="Arial"/>
              </a:rPr>
              <a:t>Encore une fois ? </a:t>
            </a:r>
            <a:r>
              <a:rPr lang="fr-FR" sz="1800" b="1" dirty="0">
                <a:solidFill>
                  <a:schemeClr val="dk1"/>
                </a:solidFill>
                <a:sym typeface="Arial"/>
              </a:rPr>
              <a:t>Pourquoi </a:t>
            </a:r>
            <a:r>
              <a:rPr lang="fr-FR" sz="1800" dirty="0">
                <a:solidFill>
                  <a:schemeClr val="dk1"/>
                </a:solidFill>
                <a:sym typeface="Arial"/>
              </a:rPr>
              <a:t>pas ?</a:t>
            </a:r>
            <a:endParaRPr lang="fr-FR" sz="1800" dirty="0"/>
          </a:p>
        </p:txBody>
      </p:sp>
      <p:sp>
        <p:nvSpPr>
          <p:cNvPr id="332" name="Google Shape;332;p41"/>
          <p:cNvSpPr/>
          <p:nvPr/>
        </p:nvSpPr>
        <p:spPr>
          <a:xfrm>
            <a:off x="4133679" y="3107183"/>
            <a:ext cx="1740960" cy="1139698"/>
          </a:xfrm>
          <a:prstGeom prst="wedgeRectCallout">
            <a:avLst>
              <a:gd name="adj1" fmla="val -129128"/>
              <a:gd name="adj2" fmla="val 18472"/>
            </a:avLst>
          </a:prstGeom>
          <a:solidFill>
            <a:schemeClr val="lt1"/>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None/>
            </a:pPr>
            <a:r>
              <a:rPr lang="fr-FR" sz="1800" dirty="0">
                <a:solidFill>
                  <a:schemeClr val="dk1"/>
                </a:solidFill>
                <a:sym typeface="Arial"/>
              </a:rPr>
              <a:t>Peter n'est pas </a:t>
            </a:r>
            <a:r>
              <a:rPr lang="fr-FR" sz="1800" dirty="0">
                <a:solidFill>
                  <a:schemeClr val="dk1"/>
                </a:solidFill>
              </a:rPr>
              <a:t>all</a:t>
            </a:r>
            <a:r>
              <a:rPr lang="fr-FR" sz="1800" dirty="0">
                <a:solidFill>
                  <a:schemeClr val="dk1"/>
                </a:solidFill>
                <a:sym typeface="Arial"/>
              </a:rPr>
              <a:t>é au marché hier, encore une fois.</a:t>
            </a:r>
            <a:endParaRPr lang="fr-FR" sz="1800" dirty="0"/>
          </a:p>
        </p:txBody>
      </p:sp>
      <p:sp>
        <p:nvSpPr>
          <p:cNvPr id="333" name="Google Shape;333;p41"/>
          <p:cNvSpPr/>
          <p:nvPr/>
        </p:nvSpPr>
        <p:spPr>
          <a:xfrm>
            <a:off x="6551331" y="3677032"/>
            <a:ext cx="1635765" cy="868089"/>
          </a:xfrm>
          <a:prstGeom prst="wedgeRectCallout">
            <a:avLst>
              <a:gd name="adj1" fmla="val 88943"/>
              <a:gd name="adj2" fmla="val -44158"/>
            </a:avLst>
          </a:prstGeom>
          <a:solidFill>
            <a:schemeClr val="lt1"/>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None/>
            </a:pPr>
            <a:r>
              <a:rPr lang="fr-FR" sz="1800" b="1" dirty="0">
                <a:solidFill>
                  <a:schemeClr val="dk1"/>
                </a:solidFill>
                <a:sym typeface="Arial"/>
              </a:rPr>
              <a:t>Pourquoi </a:t>
            </a:r>
            <a:r>
              <a:rPr lang="fr-FR" sz="1800" dirty="0">
                <a:solidFill>
                  <a:schemeClr val="dk1"/>
                </a:solidFill>
                <a:sym typeface="Arial"/>
              </a:rPr>
              <a:t>ne va-t-il pas au marché ?</a:t>
            </a:r>
            <a:endParaRPr lang="fr-FR" sz="1800" dirty="0"/>
          </a:p>
        </p:txBody>
      </p:sp>
      <p:sp>
        <p:nvSpPr>
          <p:cNvPr id="334" name="Google Shape;334;p41"/>
          <p:cNvSpPr/>
          <p:nvPr/>
        </p:nvSpPr>
        <p:spPr>
          <a:xfrm>
            <a:off x="3012358" y="4406941"/>
            <a:ext cx="1854724" cy="914400"/>
          </a:xfrm>
          <a:prstGeom prst="wedgeRectCallout">
            <a:avLst>
              <a:gd name="adj1" fmla="val -50986"/>
              <a:gd name="adj2" fmla="val -91451"/>
            </a:avLst>
          </a:prstGeom>
          <a:solidFill>
            <a:schemeClr val="lt1"/>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None/>
            </a:pPr>
            <a:r>
              <a:rPr lang="fr-FR" sz="1800" dirty="0">
                <a:solidFill>
                  <a:schemeClr val="dk1"/>
                </a:solidFill>
                <a:sym typeface="Arial"/>
              </a:rPr>
              <a:t>Sa voiture est à nouveau en panne !</a:t>
            </a:r>
            <a:endParaRPr lang="fr-FR" sz="1800" dirty="0"/>
          </a:p>
        </p:txBody>
      </p:sp>
      <p:sp>
        <p:nvSpPr>
          <p:cNvPr id="335" name="Google Shape;335;p41"/>
          <p:cNvSpPr/>
          <p:nvPr/>
        </p:nvSpPr>
        <p:spPr>
          <a:xfrm>
            <a:off x="5004159" y="4676209"/>
            <a:ext cx="3182937" cy="614802"/>
          </a:xfrm>
          <a:prstGeom prst="wedgeRectCallout">
            <a:avLst>
              <a:gd name="adj1" fmla="val 73243"/>
              <a:gd name="adj2" fmla="val -71084"/>
            </a:avLst>
          </a:prstGeom>
          <a:solidFill>
            <a:schemeClr val="lt1"/>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None/>
            </a:pPr>
            <a:r>
              <a:rPr lang="fr-FR" sz="1800" dirty="0">
                <a:solidFill>
                  <a:schemeClr val="dk1"/>
                </a:solidFill>
                <a:sym typeface="Arial"/>
              </a:rPr>
              <a:t>Encore ? </a:t>
            </a:r>
            <a:r>
              <a:rPr lang="fr-FR" sz="1800" b="1" dirty="0">
                <a:solidFill>
                  <a:schemeClr val="dk1"/>
                </a:solidFill>
                <a:sym typeface="Arial"/>
              </a:rPr>
              <a:t>Pourquoi </a:t>
            </a:r>
            <a:r>
              <a:rPr lang="fr-FR" sz="1800" dirty="0">
                <a:solidFill>
                  <a:schemeClr val="dk1"/>
                </a:solidFill>
                <a:sym typeface="Arial"/>
              </a:rPr>
              <a:t>cela continue-t-il à se produire ?</a:t>
            </a:r>
            <a:endParaRPr lang="fr-FR" sz="1800" dirty="0"/>
          </a:p>
        </p:txBody>
      </p:sp>
      <p:sp>
        <p:nvSpPr>
          <p:cNvPr id="336" name="Google Shape;336;p41"/>
          <p:cNvSpPr/>
          <p:nvPr/>
        </p:nvSpPr>
        <p:spPr>
          <a:xfrm>
            <a:off x="1373358" y="5553508"/>
            <a:ext cx="2566361" cy="914400"/>
          </a:xfrm>
          <a:prstGeom prst="wedgeRectCallout">
            <a:avLst>
              <a:gd name="adj1" fmla="val -19800"/>
              <a:gd name="adj2" fmla="val -84008"/>
            </a:avLst>
          </a:prstGeom>
          <a:solidFill>
            <a:schemeClr val="lt1"/>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None/>
            </a:pPr>
            <a:r>
              <a:rPr lang="fr-FR" sz="1800" dirty="0">
                <a:solidFill>
                  <a:schemeClr val="dk1"/>
                </a:solidFill>
                <a:sym typeface="Arial"/>
              </a:rPr>
              <a:t>Parce qu'il ne cesse de retarder la réparation de la voiture</a:t>
            </a:r>
            <a:endParaRPr lang="fr-FR" sz="1800" dirty="0"/>
          </a:p>
        </p:txBody>
      </p:sp>
      <p:sp>
        <p:nvSpPr>
          <p:cNvPr id="337" name="Google Shape;337;p41"/>
          <p:cNvSpPr/>
          <p:nvPr/>
        </p:nvSpPr>
        <p:spPr>
          <a:xfrm>
            <a:off x="5290459" y="5614779"/>
            <a:ext cx="4147455" cy="1057365"/>
          </a:xfrm>
          <a:prstGeom prst="wedgeRectCallout">
            <a:avLst>
              <a:gd name="adj1" fmla="val 39574"/>
              <a:gd name="adj2" fmla="val -102932"/>
            </a:avLst>
          </a:prstGeom>
          <a:solidFill>
            <a:schemeClr val="lt1"/>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None/>
            </a:pPr>
            <a:r>
              <a:rPr lang="fr-FR" sz="1800" dirty="0">
                <a:solidFill>
                  <a:schemeClr val="dk1"/>
                </a:solidFill>
                <a:sym typeface="Arial"/>
              </a:rPr>
              <a:t>Donc, tu manques le petit-déjeuner parce que Peter refuse de faire réparer sa voiture ? Nous devons avoir une discussion avec Peter.... </a:t>
            </a:r>
            <a:endParaRPr lang="fr-FR" sz="1800" dirty="0"/>
          </a:p>
        </p:txBody>
      </p:sp>
      <p:sp>
        <p:nvSpPr>
          <p:cNvPr id="338" name="Google Shape;338;p41"/>
          <p:cNvSpPr txBox="1"/>
          <p:nvPr/>
        </p:nvSpPr>
        <p:spPr>
          <a:xfrm>
            <a:off x="1676400" y="4891166"/>
            <a:ext cx="1114425" cy="40011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1" dirty="0">
                <a:solidFill>
                  <a:schemeClr val="dk1"/>
                </a:solidFill>
                <a:latin typeface="Arial"/>
                <a:ea typeface="Arial"/>
                <a:cs typeface="Arial"/>
                <a:sym typeface="Arial"/>
              </a:rPr>
              <a:t>Esther</a:t>
            </a:r>
            <a:endParaRPr b="1" dirty="0"/>
          </a:p>
        </p:txBody>
      </p:sp>
      <p:sp>
        <p:nvSpPr>
          <p:cNvPr id="339" name="Google Shape;339;p41"/>
          <p:cNvSpPr txBox="1"/>
          <p:nvPr/>
        </p:nvSpPr>
        <p:spPr>
          <a:xfrm>
            <a:off x="8874202" y="4864141"/>
            <a:ext cx="1635765" cy="40006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1" dirty="0">
                <a:solidFill>
                  <a:schemeClr val="dk1"/>
                </a:solidFill>
                <a:latin typeface="Arial"/>
                <a:ea typeface="Arial"/>
                <a:cs typeface="Arial"/>
                <a:sym typeface="Arial"/>
              </a:rPr>
              <a:t>Joséphine</a:t>
            </a:r>
            <a:endParaRPr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3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3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3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3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3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3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3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5" name="Google Shape;345;p42"/>
          <p:cNvSpPr txBox="1">
            <a:spLocks noGrp="1"/>
          </p:cNvSpPr>
          <p:nvPr>
            <p:ph type="body" idx="1"/>
          </p:nvPr>
        </p:nvSpPr>
        <p:spPr>
          <a:xfrm>
            <a:off x="838200" y="1478857"/>
            <a:ext cx="5257800" cy="4639309"/>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dk1"/>
              </a:buClr>
              <a:buSzPts val="2800"/>
              <a:buChar char="•"/>
            </a:pPr>
            <a:r>
              <a:rPr lang="fr-FR" dirty="0"/>
              <a:t>Posez plusieurs fois la question du « pourquoi », jusqu'à ce que vous atteigniez les causes principales</a:t>
            </a:r>
            <a:br>
              <a:rPr lang="fr-FR" dirty="0"/>
            </a:br>
            <a:endParaRPr lang="fr-FR" dirty="0"/>
          </a:p>
          <a:p>
            <a:pPr marL="228600" lvl="0" indent="-228600" algn="l" rtl="0">
              <a:lnSpc>
                <a:spcPct val="100000"/>
              </a:lnSpc>
              <a:spcBef>
                <a:spcPts val="1000"/>
              </a:spcBef>
              <a:spcAft>
                <a:spcPts val="0"/>
              </a:spcAft>
              <a:buClr>
                <a:schemeClr val="dk1"/>
              </a:buClr>
              <a:buSzPts val="2800"/>
              <a:buChar char="•"/>
            </a:pPr>
            <a:r>
              <a:rPr lang="fr-FR" dirty="0"/>
              <a:t>Les causes principales : </a:t>
            </a:r>
            <a:br>
              <a:rPr lang="fr-FR" dirty="0"/>
            </a:br>
            <a:r>
              <a:rPr lang="fr-FR" dirty="0"/>
              <a:t>Celles qui ont l'impact le plus important lorsqu'elles sont prises en compte</a:t>
            </a:r>
          </a:p>
        </p:txBody>
      </p:sp>
      <p:sp>
        <p:nvSpPr>
          <p:cNvPr id="346" name="Google Shape;346;p42"/>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La méthode « Mais pourquoi » ? (2/2)</a:t>
            </a:r>
            <a:endParaRPr lang="fr-FR" sz="2800" dirty="0">
              <a:latin typeface="Franklin Gothic Medium" panose="020B0603020102020204" pitchFamily="34" charset="0"/>
            </a:endParaRPr>
          </a:p>
        </p:txBody>
      </p:sp>
      <p:pic>
        <p:nvPicPr>
          <p:cNvPr id="347" name="Google Shape;347;p42" descr="Magnifying glass and question mark"/>
          <p:cNvPicPr preferRelativeResize="0"/>
          <p:nvPr/>
        </p:nvPicPr>
        <p:blipFill rotWithShape="1">
          <a:blip r:embed="rId3">
            <a:alphaModFix/>
          </a:blip>
          <a:srcRect l="6558"/>
          <a:stretch/>
        </p:blipFill>
        <p:spPr>
          <a:xfrm>
            <a:off x="6381537" y="1853853"/>
            <a:ext cx="5233521" cy="3150293"/>
          </a:xfrm>
          <a:prstGeom prst="rect">
            <a:avLst/>
          </a:prstGeom>
          <a:noFill/>
          <a:ln w="12700" cap="flat" cmpd="sng">
            <a:solidFill>
              <a:schemeClr val="tx1"/>
            </a:solidFill>
            <a:prstDash val="solid"/>
            <a:round/>
            <a:headEnd type="none" w="sm" len="sm"/>
            <a:tailEnd type="none" w="sm" len="sm"/>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53" name="Google Shape;353;p43"/>
          <p:cNvSpPr txBox="1">
            <a:spLocks noGrp="1"/>
          </p:cNvSpPr>
          <p:nvPr>
            <p:ph type="body" idx="1"/>
          </p:nvPr>
        </p:nvSpPr>
        <p:spPr>
          <a:xfrm>
            <a:off x="838200" y="1478857"/>
            <a:ext cx="10591800" cy="4388543"/>
          </a:xfrm>
          <a:prstGeom prst="rect">
            <a:avLst/>
          </a:prstGeom>
          <a:noFill/>
          <a:ln>
            <a:noFill/>
          </a:ln>
        </p:spPr>
        <p:txBody>
          <a:bodyPr spcFirstLastPara="1" wrap="square" lIns="91425" tIns="45700" rIns="91425" bIns="45700" anchor="t" anchorCtr="0">
            <a:noAutofit/>
          </a:bodyPr>
          <a:lstStyle/>
          <a:p>
            <a:pPr marL="398463" lvl="0" indent="-398463" algn="l" rtl="0">
              <a:lnSpc>
                <a:spcPct val="100000"/>
              </a:lnSpc>
              <a:spcBef>
                <a:spcPts val="0"/>
              </a:spcBef>
              <a:spcAft>
                <a:spcPts val="0"/>
              </a:spcAft>
              <a:buClr>
                <a:schemeClr val="dk1"/>
              </a:buClr>
              <a:buSzPts val="2400"/>
              <a:buFont typeface="Libre Franklin Medium"/>
              <a:buAutoNum type="arabicPeriod"/>
            </a:pPr>
            <a:r>
              <a:rPr lang="fr-FR" sz="2200" b="1" dirty="0"/>
              <a:t>Énoncer </a:t>
            </a:r>
            <a:r>
              <a:rPr lang="fr-FR" sz="2200" dirty="0"/>
              <a:t>le problème de manière claire et simple (« énoncé du problème »)</a:t>
            </a:r>
            <a:endParaRPr lang="fr-FR" sz="2200" b="1" dirty="0"/>
          </a:p>
          <a:p>
            <a:pPr marL="398463" lvl="0" indent="-398463" algn="l" rtl="0">
              <a:lnSpc>
                <a:spcPct val="100000"/>
              </a:lnSpc>
              <a:spcBef>
                <a:spcPts val="1000"/>
              </a:spcBef>
              <a:spcAft>
                <a:spcPts val="0"/>
              </a:spcAft>
              <a:buClr>
                <a:schemeClr val="dk1"/>
              </a:buClr>
              <a:buSzPts val="2400"/>
              <a:buFont typeface="Libre Franklin Medium"/>
              <a:buAutoNum type="arabicPeriod"/>
            </a:pPr>
            <a:r>
              <a:rPr lang="fr-FR" sz="2200" b="1" dirty="0"/>
              <a:t>Énumérer </a:t>
            </a:r>
            <a:r>
              <a:rPr lang="fr-FR" sz="2200" dirty="0"/>
              <a:t>toutes les causes possibles du problème de santé publique analysé (demander « pourquoi »)</a:t>
            </a:r>
          </a:p>
          <a:p>
            <a:pPr marL="398463" lvl="0" indent="-398463" algn="l" rtl="0">
              <a:lnSpc>
                <a:spcPct val="100000"/>
              </a:lnSpc>
              <a:spcBef>
                <a:spcPts val="1000"/>
              </a:spcBef>
              <a:spcAft>
                <a:spcPts val="0"/>
              </a:spcAft>
              <a:buClr>
                <a:schemeClr val="dk1"/>
              </a:buClr>
              <a:buSzPts val="2400"/>
              <a:buFont typeface="Libre Franklin Medium"/>
              <a:buAutoNum type="arabicPeriod"/>
            </a:pPr>
            <a:r>
              <a:rPr lang="fr-FR" sz="2200" b="1" dirty="0"/>
              <a:t>Classer les </a:t>
            </a:r>
            <a:r>
              <a:rPr lang="fr-FR" sz="2200" dirty="0"/>
              <a:t>causes en grandes catégories </a:t>
            </a:r>
          </a:p>
          <a:p>
            <a:pPr marL="398463" lvl="0" indent="-398463" algn="l" rtl="0">
              <a:lnSpc>
                <a:spcPct val="100000"/>
              </a:lnSpc>
              <a:spcBef>
                <a:spcPts val="1000"/>
              </a:spcBef>
              <a:spcAft>
                <a:spcPts val="0"/>
              </a:spcAft>
              <a:buClr>
                <a:schemeClr val="dk1"/>
              </a:buClr>
              <a:buSzPts val="2400"/>
              <a:buFont typeface="Libre Franklin Medium"/>
              <a:buAutoNum type="arabicPeriod"/>
            </a:pPr>
            <a:r>
              <a:rPr lang="fr-FR" sz="2200" b="1" dirty="0"/>
              <a:t>Classer les </a:t>
            </a:r>
            <a:r>
              <a:rPr lang="fr-FR" sz="2200" dirty="0"/>
              <a:t>causes contributives dans les catégories suivantes</a:t>
            </a:r>
          </a:p>
          <a:p>
            <a:pPr marL="398463" lvl="0" indent="-398463" algn="l" rtl="0">
              <a:lnSpc>
                <a:spcPct val="100000"/>
              </a:lnSpc>
              <a:spcBef>
                <a:spcPts val="1000"/>
              </a:spcBef>
              <a:spcAft>
                <a:spcPts val="0"/>
              </a:spcAft>
              <a:buClr>
                <a:schemeClr val="dk1"/>
              </a:buClr>
              <a:buSzPts val="2400"/>
              <a:buFont typeface="Libre Franklin Medium"/>
              <a:buAutoNum type="arabicPeriod"/>
            </a:pPr>
            <a:r>
              <a:rPr lang="fr-FR" sz="2200" b="1" dirty="0"/>
              <a:t>Classer les </a:t>
            </a:r>
            <a:r>
              <a:rPr lang="fr-FR" sz="2200" dirty="0"/>
              <a:t>causes selon qu'elles sont totalement, partiellement ou pas du tout sous votre contrôle</a:t>
            </a:r>
          </a:p>
          <a:p>
            <a:pPr marL="398463" lvl="0" indent="-398463" algn="l" rtl="0">
              <a:lnSpc>
                <a:spcPct val="100000"/>
              </a:lnSpc>
              <a:spcBef>
                <a:spcPts val="1000"/>
              </a:spcBef>
              <a:spcAft>
                <a:spcPts val="0"/>
              </a:spcAft>
              <a:buClr>
                <a:schemeClr val="dk1"/>
              </a:buClr>
              <a:buSzPts val="2400"/>
              <a:buFont typeface="Libre Franklin Medium"/>
              <a:buAutoNum type="arabicPeriod"/>
            </a:pPr>
            <a:r>
              <a:rPr lang="fr-FR" sz="2200" b="1" dirty="0"/>
              <a:t>Déterminer </a:t>
            </a:r>
            <a:r>
              <a:rPr lang="fr-FR" sz="2200" dirty="0"/>
              <a:t>les causes qui se prêtent le mieux à une intervention</a:t>
            </a:r>
          </a:p>
          <a:p>
            <a:pPr marL="398463" lvl="0" indent="-398463" algn="l" rtl="0">
              <a:lnSpc>
                <a:spcPct val="100000"/>
              </a:lnSpc>
              <a:spcBef>
                <a:spcPts val="1000"/>
              </a:spcBef>
              <a:spcAft>
                <a:spcPts val="0"/>
              </a:spcAft>
              <a:buClr>
                <a:schemeClr val="dk1"/>
              </a:buClr>
              <a:buSzPts val="2400"/>
              <a:buFont typeface="Libre Franklin Medium"/>
              <a:buAutoNum type="arabicPeriod"/>
            </a:pPr>
            <a:r>
              <a:rPr lang="fr-FR" sz="2200" b="1" dirty="0"/>
              <a:t>Planifier </a:t>
            </a:r>
            <a:r>
              <a:rPr lang="fr-FR" sz="2200" dirty="0"/>
              <a:t>l'amélioration sur la base de données et d'une réflexion stratégique (en d'autres termes, prendre des décisions fondées sur des données)</a:t>
            </a:r>
          </a:p>
        </p:txBody>
      </p:sp>
      <p:sp>
        <p:nvSpPr>
          <p:cNvPr id="354" name="Google Shape;354;p43"/>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Les étapes de l'analyse du problème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5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5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5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sp>
        <p:nvSpPr>
          <p:cNvPr id="360" name="Google Shape;360;p44"/>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Flambées épidémiques d'anthrax</a:t>
            </a:r>
          </a:p>
        </p:txBody>
      </p:sp>
      <p:sp>
        <p:nvSpPr>
          <p:cNvPr id="361" name="Google Shape;361;p44"/>
          <p:cNvSpPr txBox="1">
            <a:spLocks noGrp="1"/>
          </p:cNvSpPr>
          <p:nvPr>
            <p:ph type="body" idx="1"/>
          </p:nvPr>
        </p:nvSpPr>
        <p:spPr>
          <a:xfrm>
            <a:off x="838200" y="1478857"/>
            <a:ext cx="10515600" cy="3931343"/>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chemeClr val="dk1"/>
              </a:buClr>
              <a:buSzPts val="2800"/>
              <a:buNone/>
            </a:pPr>
            <a:r>
              <a:rPr lang="fr-FR" dirty="0"/>
              <a:t>Quelqu'un a-t-il connaissance d'une flambée de charbon (anthrax) survenue dans sa région ? Qu'est-ce qui s'est passé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66"/>
        <p:cNvGrpSpPr/>
        <p:nvPr/>
      </p:nvGrpSpPr>
      <p:grpSpPr>
        <a:xfrm>
          <a:off x="0" y="0"/>
          <a:ext cx="0" cy="0"/>
          <a:chOff x="0" y="0"/>
          <a:chExt cx="0" cy="0"/>
        </a:xfrm>
      </p:grpSpPr>
      <p:sp>
        <p:nvSpPr>
          <p:cNvPr id="367" name="Google Shape;367;p45"/>
          <p:cNvSpPr txBox="1">
            <a:spLocks noGrp="1"/>
          </p:cNvSpPr>
          <p:nvPr>
            <p:ph type="body" idx="1"/>
          </p:nvPr>
        </p:nvSpPr>
        <p:spPr>
          <a:xfrm>
            <a:off x="838200" y="1689868"/>
            <a:ext cx="4827814" cy="4123104"/>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sz="2600" dirty="0"/>
              <a:t>Maladie infectieuse grave, causée par des </a:t>
            </a:r>
            <a:br>
              <a:rPr lang="fr-FR" sz="2600" dirty="0"/>
            </a:br>
            <a:r>
              <a:rPr lang="fr-FR" sz="2600" dirty="0"/>
              <a:t>bactéries sporulées</a:t>
            </a:r>
          </a:p>
          <a:p>
            <a:pPr marL="228600" lvl="0" indent="-228600" algn="l" rtl="0">
              <a:lnSpc>
                <a:spcPct val="100000"/>
              </a:lnSpc>
              <a:spcBef>
                <a:spcPts val="1000"/>
              </a:spcBef>
              <a:spcAft>
                <a:spcPts val="0"/>
              </a:spcAft>
              <a:buClr>
                <a:schemeClr val="dk1"/>
              </a:buClr>
              <a:buSzPts val="2800"/>
              <a:buChar char="•"/>
            </a:pPr>
            <a:r>
              <a:rPr lang="fr-FR" sz="2600" dirty="0"/>
              <a:t>Les spores peuvent survivre longtemps dans le sol</a:t>
            </a:r>
          </a:p>
          <a:p>
            <a:pPr marL="228600" lvl="0" indent="-228600" algn="l" rtl="0">
              <a:lnSpc>
                <a:spcPct val="100000"/>
              </a:lnSpc>
              <a:spcBef>
                <a:spcPts val="1000"/>
              </a:spcBef>
              <a:spcAft>
                <a:spcPts val="0"/>
              </a:spcAft>
              <a:buClr>
                <a:schemeClr val="dk1"/>
              </a:buClr>
              <a:buSzPts val="2800"/>
              <a:buChar char="•"/>
            </a:pPr>
            <a:r>
              <a:rPr lang="fr-FR" sz="2600" dirty="0"/>
              <a:t>Spores de </a:t>
            </a:r>
            <a:r>
              <a:rPr lang="fr-FR" sz="2600" i="1" dirty="0"/>
              <a:t>Bacillus anthracis </a:t>
            </a:r>
            <a:r>
              <a:rPr lang="fr-FR" sz="2600" dirty="0"/>
              <a:t>: sol → animal → homme</a:t>
            </a:r>
          </a:p>
          <a:p>
            <a:pPr marL="228600" lvl="0" indent="-228600" algn="l" rtl="0">
              <a:lnSpc>
                <a:spcPct val="100000"/>
              </a:lnSpc>
              <a:spcBef>
                <a:spcPts val="1000"/>
              </a:spcBef>
              <a:spcAft>
                <a:spcPts val="0"/>
              </a:spcAft>
              <a:buClr>
                <a:schemeClr val="dk1"/>
              </a:buClr>
              <a:buSzPts val="2800"/>
              <a:buChar char="•"/>
            </a:pPr>
            <a:r>
              <a:rPr lang="fr-FR" sz="2600" dirty="0"/>
              <a:t>Trouvé dans le monde entier</a:t>
            </a:r>
          </a:p>
        </p:txBody>
      </p:sp>
      <p:sp>
        <p:nvSpPr>
          <p:cNvPr id="368" name="Google Shape;368;p45"/>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Charbon : Contexte</a:t>
            </a:r>
          </a:p>
        </p:txBody>
      </p:sp>
      <p:sp>
        <p:nvSpPr>
          <p:cNvPr id="369" name="Google Shape;369;p45"/>
          <p:cNvSpPr txBox="1">
            <a:spLocks noGrp="1"/>
          </p:cNvSpPr>
          <p:nvPr>
            <p:ph type="body" idx="2"/>
          </p:nvPr>
        </p:nvSpPr>
        <p:spPr>
          <a:xfrm>
            <a:off x="2362200" y="6339724"/>
            <a:ext cx="7176347" cy="381752"/>
          </a:xfrm>
          <a:prstGeom prst="rect">
            <a:avLst/>
          </a:prstGeom>
          <a:noFill/>
          <a:ln>
            <a:noFill/>
          </a:ln>
        </p:spPr>
        <p:txBody>
          <a:bodyPr spcFirstLastPara="1" wrap="square" lIns="91425" tIns="45700" rIns="91425" bIns="45700" anchor="t" anchorCtr="0">
            <a:noAutofit/>
          </a:bodyPr>
          <a:lstStyle/>
          <a:p>
            <a:pPr marL="0" lvl="0" indent="0" algn="r" rtl="0">
              <a:lnSpc>
                <a:spcPct val="90000"/>
              </a:lnSpc>
              <a:spcBef>
                <a:spcPts val="0"/>
              </a:spcBef>
              <a:spcAft>
                <a:spcPts val="0"/>
              </a:spcAft>
              <a:buClr>
                <a:schemeClr val="dk1"/>
              </a:buClr>
              <a:buSzPts val="1200"/>
              <a:buNone/>
            </a:pPr>
            <a:r>
              <a:rPr lang="fr-FR" dirty="0"/>
              <a:t>Carlson CJ, Kracalik IT, Ross N, et al. The global distribution of Bacillus anthracis and associated anthrax risk to humans, livestock and wildlife. Nat Microbiol. 2019 Aug;4(8):1337-1343.</a:t>
            </a:r>
          </a:p>
          <a:p>
            <a:pPr marL="0" lvl="0" indent="0" algn="r" rtl="0">
              <a:lnSpc>
                <a:spcPct val="90000"/>
              </a:lnSpc>
              <a:spcBef>
                <a:spcPts val="1000"/>
              </a:spcBef>
              <a:spcAft>
                <a:spcPts val="0"/>
              </a:spcAft>
              <a:buClr>
                <a:schemeClr val="dk1"/>
              </a:buClr>
              <a:buSzPts val="1200"/>
              <a:buNone/>
            </a:pPr>
            <a:endParaRPr lang="fr-FR" dirty="0"/>
          </a:p>
        </p:txBody>
      </p:sp>
      <p:pic>
        <p:nvPicPr>
          <p:cNvPr id="370" name="Google Shape;370;p45"/>
          <p:cNvPicPr preferRelativeResize="0"/>
          <p:nvPr/>
        </p:nvPicPr>
        <p:blipFill rotWithShape="1">
          <a:blip r:embed="rId3">
            <a:alphaModFix/>
          </a:blip>
          <a:srcRect/>
          <a:stretch/>
        </p:blipFill>
        <p:spPr>
          <a:xfrm>
            <a:off x="5950373" y="1857190"/>
            <a:ext cx="5632027" cy="3143619"/>
          </a:xfrm>
          <a:prstGeom prst="rect">
            <a:avLst/>
          </a:prstGeom>
          <a:noFill/>
          <a:ln w="12700" cap="flat" cmpd="sng">
            <a:solidFill>
              <a:schemeClr val="dk1"/>
            </a:solidFill>
            <a:prstDash val="solid"/>
            <a:round/>
            <a:headEnd type="none" w="sm" len="sm"/>
            <a:tailEnd type="none" w="sm" len="sm"/>
          </a:ln>
        </p:spPr>
      </p:pic>
    </p:spTree>
  </p:cSld>
  <p:clrMapOvr>
    <a:masterClrMapping/>
  </p:clrMapOvr>
</p:sld>
</file>

<file path=ppt/theme/theme1.xml><?xml version="1.0" encoding="utf-8"?>
<a:theme xmlns:a="http://schemas.openxmlformats.org/drawingml/2006/main" name="4.A.01.01_FETPF3.0_PPT_Theme_French_2024_11_25">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ForReference xmlns="52ff0146-47b4-4d51-8c1c-03266fcd63a2">false</ForReference>
    <lcf76f155ced4ddcb4097134ff3c332f xmlns="52ff0146-47b4-4d51-8c1c-03266fcd63a2">
      <Terms xmlns="http://schemas.microsoft.com/office/infopath/2007/PartnerControls"/>
    </lcf76f155ced4ddcb4097134ff3c332f>
    <TaxCatchAll xmlns="cd03f174-a395-49eb-8ee9-8d943e22f40d"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B263BB87ED693489DF545C68D111AB5" ma:contentTypeVersion="18" ma:contentTypeDescription="Create a new document." ma:contentTypeScope="" ma:versionID="bb9bf150f5f4c3e4586b1db79c7db240">
  <xsd:schema xmlns:xsd="http://www.w3.org/2001/XMLSchema" xmlns:xs="http://www.w3.org/2001/XMLSchema" xmlns:p="http://schemas.microsoft.com/office/2006/metadata/properties" xmlns:ns2="52ff0146-47b4-4d51-8c1c-03266fcd63a2" xmlns:ns3="cd03f174-a395-49eb-8ee9-8d943e22f40d" targetNamespace="http://schemas.microsoft.com/office/2006/metadata/properties" ma:root="true" ma:fieldsID="0b79479a1b04779b18bbda5c464a46e3" ns2:_="" ns3:_="">
    <xsd:import namespace="52ff0146-47b4-4d51-8c1c-03266fcd63a2"/>
    <xsd:import namespace="cd03f174-a395-49eb-8ee9-8d943e22f40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OCR"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ForReference"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ff0146-47b4-4d51-8c1c-03266fcd63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353dbe8-8260-4ccf-8219-3d2995e6fa1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ForReference" ma:index="24" nillable="true" ma:displayName="For Reference" ma:default="0" ma:description="Yes/No if this file is important to understand the context and history of ZFETP." ma:format="Dropdown" ma:internalName="ForReference">
      <xsd:simpleType>
        <xsd:restriction base="dms:Boolean"/>
      </xsd:simple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d03f174-a395-49eb-8ee9-8d943e22f40d"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8d37e551-fb76-4f25-8c56-d73644bbf5a5}" ma:internalName="TaxCatchAll" ma:showField="CatchAllData" ma:web="cd03f174-a395-49eb-8ee9-8d943e22f40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0C26E59-46AE-4F65-BABE-DFC40AC31CB0}">
  <ds:schemaRefs>
    <ds:schemaRef ds:uri="http://purl.org/dc/terms/"/>
    <ds:schemaRef ds:uri="http://schemas.openxmlformats.org/package/2006/metadata/core-properties"/>
    <ds:schemaRef ds:uri="http://purl.org/dc/dcmitype/"/>
    <ds:schemaRef ds:uri="52ff0146-47b4-4d51-8c1c-03266fcd63a2"/>
    <ds:schemaRef ds:uri="http://schemas.microsoft.com/office/infopath/2007/PartnerControls"/>
    <ds:schemaRef ds:uri="cd03f174-a395-49eb-8ee9-8d943e22f40d"/>
    <ds:schemaRef ds:uri="http://schemas.microsoft.com/office/2006/documentManagement/types"/>
    <ds:schemaRef ds:uri="http://www.w3.org/XML/1998/namespace"/>
    <ds:schemaRef ds:uri="http://schemas.microsoft.com/office/2006/metadata/properties"/>
    <ds:schemaRef ds:uri="http://purl.org/dc/elements/1.1/"/>
  </ds:schemaRefs>
</ds:datastoreItem>
</file>

<file path=customXml/itemProps2.xml><?xml version="1.0" encoding="utf-8"?>
<ds:datastoreItem xmlns:ds="http://schemas.openxmlformats.org/officeDocument/2006/customXml" ds:itemID="{EDED20DC-05B9-4E92-97D7-13BDC721EE8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2ff0146-47b4-4d51-8c1c-03266fcd63a2"/>
    <ds:schemaRef ds:uri="cd03f174-a395-49eb-8ee9-8d943e22f40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91C8071-A489-493A-86F0-E6DCD2C547F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493</TotalTime>
  <Words>6886</Words>
  <Application>Microsoft Office PowerPoint</Application>
  <PresentationFormat>Widescreen</PresentationFormat>
  <Paragraphs>683</Paragraphs>
  <Slides>33</Slides>
  <Notes>33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33</vt:i4>
      </vt:variant>
    </vt:vector>
  </HeadingPairs>
  <TitlesOfParts>
    <vt:vector size="42" baseType="lpstr">
      <vt:lpstr>Arial</vt:lpstr>
      <vt:lpstr>Calibri</vt:lpstr>
      <vt:lpstr>Courier New</vt:lpstr>
      <vt:lpstr>Franklin Gothic Medium</vt:lpstr>
      <vt:lpstr>Libre Franklin Medium</vt:lpstr>
      <vt:lpstr>Noto Sans Symbols</vt:lpstr>
      <vt:lpstr>Times New Roman</vt:lpstr>
      <vt:lpstr>Wingdings</vt:lpstr>
      <vt:lpstr>4.A.01.01_FETPF3.0_PPT_Theme_French_2024_11_25</vt:lpstr>
      <vt:lpstr>PowerPoint Presentation</vt:lpstr>
      <vt:lpstr>PowerPoint Presentation</vt:lpstr>
      <vt:lpstr>Qu'ont révélé les audits de la qualité  des données ?</vt:lpstr>
      <vt:lpstr>Utilisation des résultats de l'audit de la qualité des données</vt:lpstr>
      <vt:lpstr>La méthode « Mais pourquoi » ? (1/2)</vt:lpstr>
      <vt:lpstr>La méthode « Mais pourquoi » ? (2/2)</vt:lpstr>
      <vt:lpstr>Les étapes de l'analyse du problème</vt:lpstr>
      <vt:lpstr>Flambées épidémiques d'anthrax</vt:lpstr>
      <vt:lpstr>Charbon : Contexte</vt:lpstr>
      <vt:lpstr>Anthrax humain : trois types</vt:lpstr>
      <vt:lpstr>Anthrax animal : Caractéristiques cliniques</vt:lpstr>
      <vt:lpstr>Anthrax : Modes de transmission</vt:lpstr>
      <vt:lpstr>Rédiger un énoncé de problème</vt:lpstr>
      <vt:lpstr>PowerPoint Presentation</vt:lpstr>
      <vt:lpstr>Flambées récurrentes d'anthrax Réponses</vt:lpstr>
      <vt:lpstr>PowerPoint Presentation</vt:lpstr>
      <vt:lpstr>PowerPoint Presentation</vt:lpstr>
      <vt:lpstr>PowerPoint Presentation</vt:lpstr>
      <vt:lpstr>Diagramme d’arêtes de poisson : Flambées récurrentes d'anthrax (1/2)</vt:lpstr>
      <vt:lpstr>PowerPoint Presentation</vt:lpstr>
      <vt:lpstr>Classer le degré de contrôle : Méthode TPN</vt:lpstr>
      <vt:lpstr>PowerPoint Presentation</vt:lpstr>
      <vt:lpstr>Déterminer les principales causes à cibler</vt:lpstr>
      <vt:lpstr>PowerPoint Presentation</vt:lpstr>
      <vt:lpstr>Plan d'amélioration</vt:lpstr>
      <vt:lpstr>Flambées récurrentes d'anthrax :  Planifier une intervention (1/2)</vt:lpstr>
      <vt:lpstr>PowerPoint Presentation</vt:lpstr>
      <vt:lpstr>PowerPoint Presentation</vt:lpstr>
      <vt:lpstr>Explorer les causes (1/2)</vt:lpstr>
      <vt:lpstr>PowerPoint Presentation</vt:lpstr>
      <vt:lpstr>Étapes de l'analyse du problème : Revue</vt:lpstr>
      <vt:lpstr>Résumé</vt:lpstr>
      <vt:lpstr>Révision des objectifs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Baskerville, Kristin (CDC/GHC/DGHP)</dc:creator>
  <cp:lastModifiedBy>Baskerville, Kristin (CDC/GHC/DGHP)</cp:lastModifiedBy>
  <cp:revision>5</cp:revision>
  <dcterms:modified xsi:type="dcterms:W3CDTF">2025-11-21T20:25:57Z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b94a7b8-f06c-4dfe-bdcc-9b548fd58c31_Enabled">
    <vt:lpwstr>true</vt:lpwstr>
  </property>
  <property fmtid="{D5CDD505-2E9C-101B-9397-08002B2CF9AE}" pid="3" name="MSIP_Label_7b94a7b8-f06c-4dfe-bdcc-9b548fd58c31_SetDate">
    <vt:lpwstr>2025-05-27T19:19:46Z</vt:lpwstr>
  </property>
  <property fmtid="{D5CDD505-2E9C-101B-9397-08002B2CF9AE}" pid="4" name="MSIP_Label_7b94a7b8-f06c-4dfe-bdcc-9b548fd58c31_Method">
    <vt:lpwstr>Privileged</vt:lpwstr>
  </property>
  <property fmtid="{D5CDD505-2E9C-101B-9397-08002B2CF9AE}" pid="5" name="MSIP_Label_7b94a7b8-f06c-4dfe-bdcc-9b548fd58c31_Name">
    <vt:lpwstr>7b94a7b8-f06c-4dfe-bdcc-9b548fd58c31</vt:lpwstr>
  </property>
  <property fmtid="{D5CDD505-2E9C-101B-9397-08002B2CF9AE}" pid="6" name="MSIP_Label_7b94a7b8-f06c-4dfe-bdcc-9b548fd58c31_SiteId">
    <vt:lpwstr>9ce70869-60db-44fd-abe8-d2767077fc8f</vt:lpwstr>
  </property>
  <property fmtid="{D5CDD505-2E9C-101B-9397-08002B2CF9AE}" pid="7" name="MSIP_Label_7b94a7b8-f06c-4dfe-bdcc-9b548fd58c31_ActionId">
    <vt:lpwstr>9bf8e0d6-d35e-4425-8b77-f5f47924b66e</vt:lpwstr>
  </property>
  <property fmtid="{D5CDD505-2E9C-101B-9397-08002B2CF9AE}" pid="8" name="MSIP_Label_7b94a7b8-f06c-4dfe-bdcc-9b548fd58c31_ContentBits">
    <vt:lpwstr>0</vt:lpwstr>
  </property>
  <property fmtid="{D5CDD505-2E9C-101B-9397-08002B2CF9AE}" pid="9" name="ContentTypeId">
    <vt:lpwstr>0x010100BB263BB87ED693489DF545C68D111AB5</vt:lpwstr>
  </property>
  <property fmtid="{D5CDD505-2E9C-101B-9397-08002B2CF9AE}" pid="10" name="MediaServiceImageTags">
    <vt:lpwstr/>
  </property>
</Properties>
</file>